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60" r:id="rId4"/>
    <p:sldId id="262" r:id="rId5"/>
    <p:sldId id="263" r:id="rId6"/>
    <p:sldId id="264" r:id="rId7"/>
    <p:sldId id="278" r:id="rId8"/>
    <p:sldId id="277" r:id="rId9"/>
    <p:sldId id="275" r:id="rId10"/>
    <p:sldId id="274" r:id="rId11"/>
    <p:sldId id="269" r:id="rId12"/>
    <p:sldId id="27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1A1613"/>
    <a:srgbClr val="9467BD"/>
    <a:srgbClr val="1F77B4"/>
    <a:srgbClr val="E377C2"/>
    <a:srgbClr val="FFFFFF"/>
    <a:srgbClr val="8C564B"/>
    <a:srgbClr val="D32F2F"/>
    <a:srgbClr val="BF89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07" autoAdjust="0"/>
    <p:restoredTop sz="85802" autoAdjust="0"/>
  </p:normalViewPr>
  <p:slideViewPr>
    <p:cSldViewPr snapToGrid="0">
      <p:cViewPr varScale="1">
        <p:scale>
          <a:sx n="94" d="100"/>
          <a:sy n="94" d="100"/>
        </p:scale>
        <p:origin x="64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A0E540-798B-4B2A-8FA1-67B4EAF12D8C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6223DFD4-4BFC-4A5E-A3DE-BB4DFF9C5616}">
      <dgm:prSet phldrT="[Text]"/>
      <dgm:spPr/>
      <dgm:t>
        <a:bodyPr/>
        <a:lstStyle/>
        <a:p>
          <a:r>
            <a:rPr lang="de-DE" dirty="0"/>
            <a:t>  </a:t>
          </a:r>
        </a:p>
      </dgm:t>
    </dgm:pt>
    <dgm:pt modelId="{2818F3C2-D096-497F-9107-53C551277A93}" type="parTrans" cxnId="{71F07021-0146-4995-8658-803BA55BA56E}">
      <dgm:prSet/>
      <dgm:spPr/>
      <dgm:t>
        <a:bodyPr/>
        <a:lstStyle/>
        <a:p>
          <a:endParaRPr lang="de-DE"/>
        </a:p>
      </dgm:t>
    </dgm:pt>
    <dgm:pt modelId="{C27E7FA4-2B3D-4719-8195-99B2C3F9E4CC}" type="sibTrans" cxnId="{71F07021-0146-4995-8658-803BA55BA56E}">
      <dgm:prSet/>
      <dgm:spPr/>
      <dgm:t>
        <a:bodyPr/>
        <a:lstStyle/>
        <a:p>
          <a:endParaRPr lang="de-DE"/>
        </a:p>
      </dgm:t>
    </dgm:pt>
    <dgm:pt modelId="{46CB4A3C-D46B-4E6D-82FE-CFB5AC5EB850}">
      <dgm:prSet phldrT="[Text]"/>
      <dgm:spPr/>
      <dgm:t>
        <a:bodyPr/>
        <a:lstStyle/>
        <a:p>
          <a:r>
            <a:rPr lang="de-DE" dirty="0"/>
            <a:t>  </a:t>
          </a:r>
        </a:p>
      </dgm:t>
    </dgm:pt>
    <dgm:pt modelId="{2BAA79A1-D46F-4F28-930B-2C5B15BF767A}" type="parTrans" cxnId="{0B03CC8D-B94B-4D90-AE5D-AB635F7D0E47}">
      <dgm:prSet/>
      <dgm:spPr/>
      <dgm:t>
        <a:bodyPr/>
        <a:lstStyle/>
        <a:p>
          <a:endParaRPr lang="de-DE"/>
        </a:p>
      </dgm:t>
    </dgm:pt>
    <dgm:pt modelId="{6360F62C-3CDD-4196-8C22-68BCFFA2D8BA}" type="sibTrans" cxnId="{0B03CC8D-B94B-4D90-AE5D-AB635F7D0E47}">
      <dgm:prSet/>
      <dgm:spPr/>
      <dgm:t>
        <a:bodyPr/>
        <a:lstStyle/>
        <a:p>
          <a:endParaRPr lang="de-DE"/>
        </a:p>
      </dgm:t>
    </dgm:pt>
    <dgm:pt modelId="{B4AFDBD6-8311-452F-881A-42CBD6D9624E}">
      <dgm:prSet phldrT="[Text]"/>
      <dgm:spPr/>
      <dgm:t>
        <a:bodyPr/>
        <a:lstStyle/>
        <a:p>
          <a:r>
            <a:rPr lang="de-DE" dirty="0"/>
            <a:t>  </a:t>
          </a:r>
        </a:p>
      </dgm:t>
    </dgm:pt>
    <dgm:pt modelId="{9AA6E36F-40FA-444D-A149-451E96E0149B}" type="parTrans" cxnId="{14D430E1-863E-4680-AD7B-52D42BBBF257}">
      <dgm:prSet/>
      <dgm:spPr/>
      <dgm:t>
        <a:bodyPr/>
        <a:lstStyle/>
        <a:p>
          <a:endParaRPr lang="de-DE"/>
        </a:p>
      </dgm:t>
    </dgm:pt>
    <dgm:pt modelId="{EB2DE2A5-6320-4D65-B536-1FF8E891229F}" type="sibTrans" cxnId="{14D430E1-863E-4680-AD7B-52D42BBBF257}">
      <dgm:prSet/>
      <dgm:spPr/>
      <dgm:t>
        <a:bodyPr/>
        <a:lstStyle/>
        <a:p>
          <a:endParaRPr lang="de-DE"/>
        </a:p>
      </dgm:t>
    </dgm:pt>
    <dgm:pt modelId="{07E1CECB-8F8E-4396-876C-2BE08D9E39D4}">
      <dgm:prSet phldrT="[Text]"/>
      <dgm:spPr/>
      <dgm:t>
        <a:bodyPr/>
        <a:lstStyle/>
        <a:p>
          <a:r>
            <a:rPr lang="de-DE" dirty="0"/>
            <a:t>  </a:t>
          </a:r>
        </a:p>
      </dgm:t>
    </dgm:pt>
    <dgm:pt modelId="{9153152A-6486-4ED9-956E-9E10D5DB957F}" type="sibTrans" cxnId="{16381D5F-9415-4C33-A339-7C0700426A3A}">
      <dgm:prSet/>
      <dgm:spPr/>
      <dgm:t>
        <a:bodyPr/>
        <a:lstStyle/>
        <a:p>
          <a:endParaRPr lang="de-DE"/>
        </a:p>
      </dgm:t>
    </dgm:pt>
    <dgm:pt modelId="{882AF3CC-D99B-44B1-BDDA-E145444B4026}" type="parTrans" cxnId="{16381D5F-9415-4C33-A339-7C0700426A3A}">
      <dgm:prSet/>
      <dgm:spPr/>
      <dgm:t>
        <a:bodyPr/>
        <a:lstStyle/>
        <a:p>
          <a:endParaRPr lang="de-DE"/>
        </a:p>
      </dgm:t>
    </dgm:pt>
    <dgm:pt modelId="{A762F094-CCE5-4F8D-9135-0BC414C27D69}" type="pres">
      <dgm:prSet presAssocID="{6EA0E540-798B-4B2A-8FA1-67B4EAF12D8C}" presName="cycle" presStyleCnt="0">
        <dgm:presLayoutVars>
          <dgm:dir/>
          <dgm:resizeHandles val="exact"/>
        </dgm:presLayoutVars>
      </dgm:prSet>
      <dgm:spPr/>
    </dgm:pt>
    <dgm:pt modelId="{2E145343-3BEB-40E3-A57C-2E29A484D997}" type="pres">
      <dgm:prSet presAssocID="{6223DFD4-4BFC-4A5E-A3DE-BB4DFF9C5616}" presName="dummy" presStyleCnt="0"/>
      <dgm:spPr/>
    </dgm:pt>
    <dgm:pt modelId="{4FCCB9D5-A4C2-477A-9B86-33B0C6F2BFE2}" type="pres">
      <dgm:prSet presAssocID="{6223DFD4-4BFC-4A5E-A3DE-BB4DFF9C5616}" presName="node" presStyleLbl="revTx" presStyleIdx="0" presStyleCnt="4">
        <dgm:presLayoutVars>
          <dgm:bulletEnabled val="1"/>
        </dgm:presLayoutVars>
      </dgm:prSet>
      <dgm:spPr/>
    </dgm:pt>
    <dgm:pt modelId="{2FACFBE5-3119-4F80-85D4-2F622B674DC6}" type="pres">
      <dgm:prSet presAssocID="{C27E7FA4-2B3D-4719-8195-99B2C3F9E4CC}" presName="sibTrans" presStyleLbl="node1" presStyleIdx="0" presStyleCnt="4"/>
      <dgm:spPr/>
    </dgm:pt>
    <dgm:pt modelId="{63F2B602-C35B-4298-BA63-3E2EB241F36E}" type="pres">
      <dgm:prSet presAssocID="{46CB4A3C-D46B-4E6D-82FE-CFB5AC5EB850}" presName="dummy" presStyleCnt="0"/>
      <dgm:spPr/>
    </dgm:pt>
    <dgm:pt modelId="{7A66A46E-87D7-474E-87F1-7C57495F912F}" type="pres">
      <dgm:prSet presAssocID="{46CB4A3C-D46B-4E6D-82FE-CFB5AC5EB850}" presName="node" presStyleLbl="revTx" presStyleIdx="1" presStyleCnt="4">
        <dgm:presLayoutVars>
          <dgm:bulletEnabled val="1"/>
        </dgm:presLayoutVars>
      </dgm:prSet>
      <dgm:spPr/>
    </dgm:pt>
    <dgm:pt modelId="{AD50A5C3-95CD-483B-BFC0-79011BCBB4ED}" type="pres">
      <dgm:prSet presAssocID="{6360F62C-3CDD-4196-8C22-68BCFFA2D8BA}" presName="sibTrans" presStyleLbl="node1" presStyleIdx="1" presStyleCnt="4"/>
      <dgm:spPr/>
    </dgm:pt>
    <dgm:pt modelId="{C872C6CA-32FC-4CEE-B475-19324407E204}" type="pres">
      <dgm:prSet presAssocID="{07E1CECB-8F8E-4396-876C-2BE08D9E39D4}" presName="dummy" presStyleCnt="0"/>
      <dgm:spPr/>
    </dgm:pt>
    <dgm:pt modelId="{12A7B5B5-95A6-46B4-9203-085F3D1AB84E}" type="pres">
      <dgm:prSet presAssocID="{07E1CECB-8F8E-4396-876C-2BE08D9E39D4}" presName="node" presStyleLbl="revTx" presStyleIdx="2" presStyleCnt="4">
        <dgm:presLayoutVars>
          <dgm:bulletEnabled val="1"/>
        </dgm:presLayoutVars>
      </dgm:prSet>
      <dgm:spPr/>
    </dgm:pt>
    <dgm:pt modelId="{BD29479D-718A-4304-A783-8BA084F8965F}" type="pres">
      <dgm:prSet presAssocID="{9153152A-6486-4ED9-956E-9E10D5DB957F}" presName="sibTrans" presStyleLbl="node1" presStyleIdx="2" presStyleCnt="4"/>
      <dgm:spPr/>
    </dgm:pt>
    <dgm:pt modelId="{6AA03FAA-3A06-4001-A682-757D67F7A170}" type="pres">
      <dgm:prSet presAssocID="{B4AFDBD6-8311-452F-881A-42CBD6D9624E}" presName="dummy" presStyleCnt="0"/>
      <dgm:spPr/>
    </dgm:pt>
    <dgm:pt modelId="{DA16C682-75BD-45D7-B1A6-910097581F73}" type="pres">
      <dgm:prSet presAssocID="{B4AFDBD6-8311-452F-881A-42CBD6D9624E}" presName="node" presStyleLbl="revTx" presStyleIdx="3" presStyleCnt="4">
        <dgm:presLayoutVars>
          <dgm:bulletEnabled val="1"/>
        </dgm:presLayoutVars>
      </dgm:prSet>
      <dgm:spPr/>
    </dgm:pt>
    <dgm:pt modelId="{F517FBB5-F9C0-4C20-8175-44FCD733D538}" type="pres">
      <dgm:prSet presAssocID="{EB2DE2A5-6320-4D65-B536-1FF8E891229F}" presName="sibTrans" presStyleLbl="node1" presStyleIdx="3" presStyleCnt="4"/>
      <dgm:spPr/>
    </dgm:pt>
  </dgm:ptLst>
  <dgm:cxnLst>
    <dgm:cxn modelId="{06D8420C-7F91-4BBE-9B89-C485C1C4BA17}" type="presOf" srcId="{6EA0E540-798B-4B2A-8FA1-67B4EAF12D8C}" destId="{A762F094-CCE5-4F8D-9135-0BC414C27D69}" srcOrd="0" destOrd="0" presId="urn:microsoft.com/office/officeart/2005/8/layout/cycle1"/>
    <dgm:cxn modelId="{71F07021-0146-4995-8658-803BA55BA56E}" srcId="{6EA0E540-798B-4B2A-8FA1-67B4EAF12D8C}" destId="{6223DFD4-4BFC-4A5E-A3DE-BB4DFF9C5616}" srcOrd="0" destOrd="0" parTransId="{2818F3C2-D096-497F-9107-53C551277A93}" sibTransId="{C27E7FA4-2B3D-4719-8195-99B2C3F9E4CC}"/>
    <dgm:cxn modelId="{16381D5F-9415-4C33-A339-7C0700426A3A}" srcId="{6EA0E540-798B-4B2A-8FA1-67B4EAF12D8C}" destId="{07E1CECB-8F8E-4396-876C-2BE08D9E39D4}" srcOrd="2" destOrd="0" parTransId="{882AF3CC-D99B-44B1-BDDA-E145444B4026}" sibTransId="{9153152A-6486-4ED9-956E-9E10D5DB957F}"/>
    <dgm:cxn modelId="{4AEFBA43-7F88-48AF-85A3-419185A3EAB1}" type="presOf" srcId="{6360F62C-3CDD-4196-8C22-68BCFFA2D8BA}" destId="{AD50A5C3-95CD-483B-BFC0-79011BCBB4ED}" srcOrd="0" destOrd="0" presId="urn:microsoft.com/office/officeart/2005/8/layout/cycle1"/>
    <dgm:cxn modelId="{1A099852-569F-429A-82D5-4378DFA29CEF}" type="presOf" srcId="{07E1CECB-8F8E-4396-876C-2BE08D9E39D4}" destId="{12A7B5B5-95A6-46B4-9203-085F3D1AB84E}" srcOrd="0" destOrd="0" presId="urn:microsoft.com/office/officeart/2005/8/layout/cycle1"/>
    <dgm:cxn modelId="{FA113877-5EB1-4835-BEA8-2248F6F6C84D}" type="presOf" srcId="{B4AFDBD6-8311-452F-881A-42CBD6D9624E}" destId="{DA16C682-75BD-45D7-B1A6-910097581F73}" srcOrd="0" destOrd="0" presId="urn:microsoft.com/office/officeart/2005/8/layout/cycle1"/>
    <dgm:cxn modelId="{6C364F77-BFAC-4F1D-B0A8-B320311025A5}" type="presOf" srcId="{9153152A-6486-4ED9-956E-9E10D5DB957F}" destId="{BD29479D-718A-4304-A783-8BA084F8965F}" srcOrd="0" destOrd="0" presId="urn:microsoft.com/office/officeart/2005/8/layout/cycle1"/>
    <dgm:cxn modelId="{3EAB6686-C358-4256-8F34-B29229DF14B9}" type="presOf" srcId="{C27E7FA4-2B3D-4719-8195-99B2C3F9E4CC}" destId="{2FACFBE5-3119-4F80-85D4-2F622B674DC6}" srcOrd="0" destOrd="0" presId="urn:microsoft.com/office/officeart/2005/8/layout/cycle1"/>
    <dgm:cxn modelId="{16FFBA86-DC1D-4270-B17D-84E128168665}" type="presOf" srcId="{46CB4A3C-D46B-4E6D-82FE-CFB5AC5EB850}" destId="{7A66A46E-87D7-474E-87F1-7C57495F912F}" srcOrd="0" destOrd="0" presId="urn:microsoft.com/office/officeart/2005/8/layout/cycle1"/>
    <dgm:cxn modelId="{0B03CC8D-B94B-4D90-AE5D-AB635F7D0E47}" srcId="{6EA0E540-798B-4B2A-8FA1-67B4EAF12D8C}" destId="{46CB4A3C-D46B-4E6D-82FE-CFB5AC5EB850}" srcOrd="1" destOrd="0" parTransId="{2BAA79A1-D46F-4F28-930B-2C5B15BF767A}" sibTransId="{6360F62C-3CDD-4196-8C22-68BCFFA2D8BA}"/>
    <dgm:cxn modelId="{6BDD89B3-4F88-4BF2-A2F7-7917F1621C21}" type="presOf" srcId="{EB2DE2A5-6320-4D65-B536-1FF8E891229F}" destId="{F517FBB5-F9C0-4C20-8175-44FCD733D538}" srcOrd="0" destOrd="0" presId="urn:microsoft.com/office/officeart/2005/8/layout/cycle1"/>
    <dgm:cxn modelId="{14D430E1-863E-4680-AD7B-52D42BBBF257}" srcId="{6EA0E540-798B-4B2A-8FA1-67B4EAF12D8C}" destId="{B4AFDBD6-8311-452F-881A-42CBD6D9624E}" srcOrd="3" destOrd="0" parTransId="{9AA6E36F-40FA-444D-A149-451E96E0149B}" sibTransId="{EB2DE2A5-6320-4D65-B536-1FF8E891229F}"/>
    <dgm:cxn modelId="{E8DFAAFB-BF23-4656-9DBA-353C3B768784}" type="presOf" srcId="{6223DFD4-4BFC-4A5E-A3DE-BB4DFF9C5616}" destId="{4FCCB9D5-A4C2-477A-9B86-33B0C6F2BFE2}" srcOrd="0" destOrd="0" presId="urn:microsoft.com/office/officeart/2005/8/layout/cycle1"/>
    <dgm:cxn modelId="{BFB74AF6-6DE7-4A58-BB53-532A01E9886D}" type="presParOf" srcId="{A762F094-CCE5-4F8D-9135-0BC414C27D69}" destId="{2E145343-3BEB-40E3-A57C-2E29A484D997}" srcOrd="0" destOrd="0" presId="urn:microsoft.com/office/officeart/2005/8/layout/cycle1"/>
    <dgm:cxn modelId="{27BC6F4E-662A-4161-9D5C-C5D85B8B6A86}" type="presParOf" srcId="{A762F094-CCE5-4F8D-9135-0BC414C27D69}" destId="{4FCCB9D5-A4C2-477A-9B86-33B0C6F2BFE2}" srcOrd="1" destOrd="0" presId="urn:microsoft.com/office/officeart/2005/8/layout/cycle1"/>
    <dgm:cxn modelId="{8E490CE6-BD44-424E-8802-913D993BB312}" type="presParOf" srcId="{A762F094-CCE5-4F8D-9135-0BC414C27D69}" destId="{2FACFBE5-3119-4F80-85D4-2F622B674DC6}" srcOrd="2" destOrd="0" presId="urn:microsoft.com/office/officeart/2005/8/layout/cycle1"/>
    <dgm:cxn modelId="{28D144FA-C4DC-42C8-8F0E-5671B44D1673}" type="presParOf" srcId="{A762F094-CCE5-4F8D-9135-0BC414C27D69}" destId="{63F2B602-C35B-4298-BA63-3E2EB241F36E}" srcOrd="3" destOrd="0" presId="urn:microsoft.com/office/officeart/2005/8/layout/cycle1"/>
    <dgm:cxn modelId="{8534F1E2-F4BE-4C99-BB09-BF9022D50125}" type="presParOf" srcId="{A762F094-CCE5-4F8D-9135-0BC414C27D69}" destId="{7A66A46E-87D7-474E-87F1-7C57495F912F}" srcOrd="4" destOrd="0" presId="urn:microsoft.com/office/officeart/2005/8/layout/cycle1"/>
    <dgm:cxn modelId="{DA05D4CA-794D-40B0-BBBE-9D6AD68B6038}" type="presParOf" srcId="{A762F094-CCE5-4F8D-9135-0BC414C27D69}" destId="{AD50A5C3-95CD-483B-BFC0-79011BCBB4ED}" srcOrd="5" destOrd="0" presId="urn:microsoft.com/office/officeart/2005/8/layout/cycle1"/>
    <dgm:cxn modelId="{20095C79-C273-4B8C-8779-3C4500B237A2}" type="presParOf" srcId="{A762F094-CCE5-4F8D-9135-0BC414C27D69}" destId="{C872C6CA-32FC-4CEE-B475-19324407E204}" srcOrd="6" destOrd="0" presId="urn:microsoft.com/office/officeart/2005/8/layout/cycle1"/>
    <dgm:cxn modelId="{3965D3A1-7D72-472E-9F4B-8A27120036A1}" type="presParOf" srcId="{A762F094-CCE5-4F8D-9135-0BC414C27D69}" destId="{12A7B5B5-95A6-46B4-9203-085F3D1AB84E}" srcOrd="7" destOrd="0" presId="urn:microsoft.com/office/officeart/2005/8/layout/cycle1"/>
    <dgm:cxn modelId="{5F3B3F87-2999-429E-B470-9371A9F17BB6}" type="presParOf" srcId="{A762F094-CCE5-4F8D-9135-0BC414C27D69}" destId="{BD29479D-718A-4304-A783-8BA084F8965F}" srcOrd="8" destOrd="0" presId="urn:microsoft.com/office/officeart/2005/8/layout/cycle1"/>
    <dgm:cxn modelId="{DE6897B6-2194-45F8-9752-D615E3D85C81}" type="presParOf" srcId="{A762F094-CCE5-4F8D-9135-0BC414C27D69}" destId="{6AA03FAA-3A06-4001-A682-757D67F7A170}" srcOrd="9" destOrd="0" presId="urn:microsoft.com/office/officeart/2005/8/layout/cycle1"/>
    <dgm:cxn modelId="{2CA1BCD3-EFF2-44CE-9556-582D4E9748B2}" type="presParOf" srcId="{A762F094-CCE5-4F8D-9135-0BC414C27D69}" destId="{DA16C682-75BD-45D7-B1A6-910097581F73}" srcOrd="10" destOrd="0" presId="urn:microsoft.com/office/officeart/2005/8/layout/cycle1"/>
    <dgm:cxn modelId="{FA59B32E-23DF-4CCB-96B2-5214226BDB77}" type="presParOf" srcId="{A762F094-CCE5-4F8D-9135-0BC414C27D69}" destId="{F517FBB5-F9C0-4C20-8175-44FCD733D538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CCB9D5-A4C2-477A-9B86-33B0C6F2BFE2}">
      <dsp:nvSpPr>
        <dsp:cNvPr id="0" name=""/>
        <dsp:cNvSpPr/>
      </dsp:nvSpPr>
      <dsp:spPr>
        <a:xfrm>
          <a:off x="2100558" y="72435"/>
          <a:ext cx="1147503" cy="1147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500" kern="1200" dirty="0"/>
            <a:t>  </a:t>
          </a:r>
        </a:p>
      </dsp:txBody>
      <dsp:txXfrm>
        <a:off x="2100558" y="72435"/>
        <a:ext cx="1147503" cy="1147503"/>
      </dsp:txXfrm>
    </dsp:sp>
    <dsp:sp modelId="{2FACFBE5-3119-4F80-85D4-2F622B674DC6}">
      <dsp:nvSpPr>
        <dsp:cNvPr id="0" name=""/>
        <dsp:cNvSpPr/>
      </dsp:nvSpPr>
      <dsp:spPr>
        <a:xfrm>
          <a:off x="80908" y="410"/>
          <a:ext cx="3239178" cy="3239178"/>
        </a:xfrm>
        <a:prstGeom prst="circularArrow">
          <a:avLst>
            <a:gd name="adj1" fmla="val 6908"/>
            <a:gd name="adj2" fmla="val 465825"/>
            <a:gd name="adj3" fmla="val 547423"/>
            <a:gd name="adj4" fmla="val 20586752"/>
            <a:gd name="adj5" fmla="val 8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66A46E-87D7-474E-87F1-7C57495F912F}">
      <dsp:nvSpPr>
        <dsp:cNvPr id="0" name=""/>
        <dsp:cNvSpPr/>
      </dsp:nvSpPr>
      <dsp:spPr>
        <a:xfrm>
          <a:off x="2100558" y="2020060"/>
          <a:ext cx="1147503" cy="1147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500" kern="1200" dirty="0"/>
            <a:t>  </a:t>
          </a:r>
        </a:p>
      </dsp:txBody>
      <dsp:txXfrm>
        <a:off x="2100558" y="2020060"/>
        <a:ext cx="1147503" cy="1147503"/>
      </dsp:txXfrm>
    </dsp:sp>
    <dsp:sp modelId="{AD50A5C3-95CD-483B-BFC0-79011BCBB4ED}">
      <dsp:nvSpPr>
        <dsp:cNvPr id="0" name=""/>
        <dsp:cNvSpPr/>
      </dsp:nvSpPr>
      <dsp:spPr>
        <a:xfrm>
          <a:off x="80908" y="410"/>
          <a:ext cx="3239178" cy="3239178"/>
        </a:xfrm>
        <a:prstGeom prst="circularArrow">
          <a:avLst>
            <a:gd name="adj1" fmla="val 6908"/>
            <a:gd name="adj2" fmla="val 465825"/>
            <a:gd name="adj3" fmla="val 5947423"/>
            <a:gd name="adj4" fmla="val 4386752"/>
            <a:gd name="adj5" fmla="val 8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A7B5B5-95A6-46B4-9203-085F3D1AB84E}">
      <dsp:nvSpPr>
        <dsp:cNvPr id="0" name=""/>
        <dsp:cNvSpPr/>
      </dsp:nvSpPr>
      <dsp:spPr>
        <a:xfrm>
          <a:off x="152932" y="2020060"/>
          <a:ext cx="1147503" cy="1147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500" kern="1200" dirty="0"/>
            <a:t>  </a:t>
          </a:r>
        </a:p>
      </dsp:txBody>
      <dsp:txXfrm>
        <a:off x="152932" y="2020060"/>
        <a:ext cx="1147503" cy="1147503"/>
      </dsp:txXfrm>
    </dsp:sp>
    <dsp:sp modelId="{BD29479D-718A-4304-A783-8BA084F8965F}">
      <dsp:nvSpPr>
        <dsp:cNvPr id="0" name=""/>
        <dsp:cNvSpPr/>
      </dsp:nvSpPr>
      <dsp:spPr>
        <a:xfrm>
          <a:off x="80908" y="410"/>
          <a:ext cx="3239178" cy="3239178"/>
        </a:xfrm>
        <a:prstGeom prst="circularArrow">
          <a:avLst>
            <a:gd name="adj1" fmla="val 6908"/>
            <a:gd name="adj2" fmla="val 465825"/>
            <a:gd name="adj3" fmla="val 11347423"/>
            <a:gd name="adj4" fmla="val 9786752"/>
            <a:gd name="adj5" fmla="val 8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16C682-75BD-45D7-B1A6-910097581F73}">
      <dsp:nvSpPr>
        <dsp:cNvPr id="0" name=""/>
        <dsp:cNvSpPr/>
      </dsp:nvSpPr>
      <dsp:spPr>
        <a:xfrm>
          <a:off x="152932" y="72435"/>
          <a:ext cx="1147503" cy="1147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500" kern="1200" dirty="0"/>
            <a:t>  </a:t>
          </a:r>
        </a:p>
      </dsp:txBody>
      <dsp:txXfrm>
        <a:off x="152932" y="72435"/>
        <a:ext cx="1147503" cy="1147503"/>
      </dsp:txXfrm>
    </dsp:sp>
    <dsp:sp modelId="{F517FBB5-F9C0-4C20-8175-44FCD733D538}">
      <dsp:nvSpPr>
        <dsp:cNvPr id="0" name=""/>
        <dsp:cNvSpPr/>
      </dsp:nvSpPr>
      <dsp:spPr>
        <a:xfrm>
          <a:off x="80908" y="410"/>
          <a:ext cx="3239178" cy="3239178"/>
        </a:xfrm>
        <a:prstGeom prst="circularArrow">
          <a:avLst>
            <a:gd name="adj1" fmla="val 6908"/>
            <a:gd name="adj2" fmla="val 465825"/>
            <a:gd name="adj3" fmla="val 16747423"/>
            <a:gd name="adj4" fmla="val 15186752"/>
            <a:gd name="adj5" fmla="val 805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EBF38-B936-471F-9BD1-3E1BA44C286D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358A6-6ABE-48FF-8088-A7AC6EA6FF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6518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jessemostipak/hotel-booking-demand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unsplash.com/de/fotos/mann-mit-gepack-foto-_g1WdcKcV3w?utm_content=creditCopyText&amp;utm_medium=referral&amp;utm_source=unsplash" TargetMode="External"/><Relationship Id="rId3" Type="http://schemas.openxmlformats.org/officeDocument/2006/relationships/hyperlink" Target="https://unsplash.com/de/@nando0515?utm_content=creditCopyText&amp;utm_medium=referral&amp;utm_source=unsplash" TargetMode="External"/><Relationship Id="rId7" Type="http://schemas.openxmlformats.org/officeDocument/2006/relationships/hyperlink" Target="https://unsplash.com/de/@mantashesthaven?utm_content=creditCopyText&amp;utm_medium=referral&amp;utm_source=unsplash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nsplash.com/de/fotos/sechs-silhouetten-von-menschen-die-wahrend-des-sonnenaufgangs-springen-BIk2ANMmNz4?utm_content=creditCopyText&amp;utm_medium=referral&amp;utm_source=unsplash" TargetMode="External"/><Relationship Id="rId5" Type="http://schemas.openxmlformats.org/officeDocument/2006/relationships/hyperlink" Target="https://unsplash.com/de/@derstudi?utm_content=creditCopyText&amp;utm_medium=referral&amp;utm_source=unsplash" TargetMode="External"/><Relationship Id="rId4" Type="http://schemas.openxmlformats.org/officeDocument/2006/relationships/hyperlink" Target="https://unsplash.com/de/fotos/blaues-gewasser-vor-dem-gebaude-in-der-nahe-von-baumen-wahrend-der-nacht-M7GddPqJowg?utm_content=creditCopyText&amp;utm_medium=referral&amp;utm_source=unsplash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i="0" u="none" strike="noStrike" dirty="0">
                <a:effectLst/>
                <a:latin typeface="Slack-Lato"/>
                <a:hlinkClick r:id="rId3"/>
              </a:rPr>
              <a:t>https://www.kaggle.com/datasets/jessemostipak/hotel-booking-demand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358A6-6ABE-48FF-8088-A7AC6EA6FF2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422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358A6-6ABE-48FF-8088-A7AC6EA6FF2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8298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Images:</a:t>
            </a:r>
          </a:p>
          <a:p>
            <a:r>
              <a:rPr lang="de-DE" dirty="0"/>
              <a:t>- Foto von </a:t>
            </a:r>
            <a:r>
              <a:rPr lang="de-DE" dirty="0">
                <a:hlinkClick r:id="rId3"/>
              </a:rPr>
              <a:t>Fernando Álvarez Rodríguez</a:t>
            </a:r>
            <a:r>
              <a:rPr lang="de-DE" dirty="0"/>
              <a:t> auf </a:t>
            </a:r>
            <a:r>
              <a:rPr lang="de-DE" dirty="0" err="1">
                <a:hlinkClick r:id="rId4"/>
              </a:rPr>
              <a:t>Unsplash</a:t>
            </a:r>
            <a:r>
              <a:rPr lang="de-DE" dirty="0"/>
              <a:t> &gt;&gt; https://unsplash.com/de/s/fotos/Luxushotelzimmer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- Foto von </a:t>
            </a:r>
            <a:r>
              <a:rPr lang="de-DE" dirty="0" err="1">
                <a:hlinkClick r:id="rId5"/>
              </a:rPr>
              <a:t>Timon</a:t>
            </a:r>
            <a:r>
              <a:rPr lang="de-DE" dirty="0">
                <a:hlinkClick r:id="rId5"/>
              </a:rPr>
              <a:t> </a:t>
            </a:r>
            <a:r>
              <a:rPr lang="de-DE" dirty="0" err="1">
                <a:hlinkClick r:id="rId5"/>
              </a:rPr>
              <a:t>Studler</a:t>
            </a:r>
            <a:r>
              <a:rPr lang="de-DE" dirty="0"/>
              <a:t> auf </a:t>
            </a:r>
            <a:r>
              <a:rPr lang="de-DE" dirty="0" err="1">
                <a:hlinkClick r:id="rId6"/>
              </a:rPr>
              <a:t>Unsplash</a:t>
            </a:r>
            <a:r>
              <a:rPr lang="de-DE" dirty="0"/>
              <a:t> &gt;&gt; https://unsplash.com/de/s/fotos/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- Foto von </a:t>
            </a:r>
            <a:r>
              <a:rPr lang="de-DE" dirty="0">
                <a:hlinkClick r:id="rId7"/>
              </a:rPr>
              <a:t>Mantas </a:t>
            </a:r>
            <a:r>
              <a:rPr lang="de-DE" dirty="0" err="1">
                <a:hlinkClick r:id="rId7"/>
              </a:rPr>
              <a:t>Hesthaven</a:t>
            </a:r>
            <a:r>
              <a:rPr lang="de-DE" dirty="0"/>
              <a:t> auf </a:t>
            </a:r>
            <a:r>
              <a:rPr lang="de-DE" dirty="0" err="1">
                <a:hlinkClick r:id="rId8"/>
              </a:rPr>
              <a:t>Unsplash</a:t>
            </a:r>
            <a:r>
              <a:rPr lang="de-DE" dirty="0"/>
              <a:t> &gt;&gt; https://unsplash.com/de/s/fotos/Koffer-Tourist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358A6-6ABE-48FF-8088-A7AC6EA6FF2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2812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B61B3C-E654-519F-6C53-6258279F5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06C3F0B-A9B9-7539-D4A1-A4C94C7FCF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D35F4A5-51CF-8921-1401-69B4F3DCAC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E57388-2947-F6A0-517C-5D7ED080C2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358A6-6ABE-48FF-8088-A7AC6EA6FF2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228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20089-13C9-C7FF-B6D2-48A516FAB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FF38A9F-DD24-FA9A-2B23-608EDCC321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1B7FF36-6BD3-9832-3CDF-37F606A697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de-DE" dirty="0"/>
          </a:p>
          <a:p>
            <a:pPr lvl="0"/>
            <a:r>
              <a:rPr lang="de-DE" dirty="0"/>
              <a:t>https://en.wikipedia.org/wiki/Average_daily_rate</a:t>
            </a:r>
          </a:p>
          <a:p>
            <a:pPr lvl="0"/>
            <a:r>
              <a:rPr lang="de-DE" dirty="0"/>
              <a:t>&lt;a </a:t>
            </a:r>
            <a:r>
              <a:rPr lang="de-DE" dirty="0" err="1"/>
              <a:t>href</a:t>
            </a:r>
            <a:r>
              <a:rPr lang="de-DE" dirty="0"/>
              <a:t>="https://www.flaticon.com/de/kostenlose-icons/geschlechtsneutral" title="geschlechtsneutral Icons"&gt;Geschlechtsneutral Icons erstellt von </a:t>
            </a:r>
            <a:r>
              <a:rPr lang="de-DE" dirty="0" err="1"/>
              <a:t>Freepik</a:t>
            </a:r>
            <a:r>
              <a:rPr lang="de-DE" dirty="0"/>
              <a:t> - </a:t>
            </a:r>
            <a:r>
              <a:rPr lang="de-DE" dirty="0" err="1"/>
              <a:t>Flaticon</a:t>
            </a:r>
            <a:r>
              <a:rPr lang="de-DE" dirty="0"/>
              <a:t>&lt;/a&gt;</a:t>
            </a:r>
          </a:p>
          <a:p>
            <a:pPr lvl="0"/>
            <a:r>
              <a:rPr lang="de-DE" dirty="0"/>
              <a:t>&lt;a </a:t>
            </a:r>
            <a:r>
              <a:rPr lang="de-DE" dirty="0" err="1"/>
              <a:t>href</a:t>
            </a:r>
            <a:r>
              <a:rPr lang="de-DE" dirty="0"/>
              <a:t>="https://www.flaticon.com/de/kostenlose-icons/kinder" title="</a:t>
            </a:r>
            <a:r>
              <a:rPr lang="de-DE" dirty="0" err="1"/>
              <a:t>kinder</a:t>
            </a:r>
            <a:r>
              <a:rPr lang="de-DE" dirty="0"/>
              <a:t> Icons"&gt;Kinder Icons erstellt von edt.im - </a:t>
            </a:r>
            <a:r>
              <a:rPr lang="de-DE" dirty="0" err="1"/>
              <a:t>Flaticon</a:t>
            </a:r>
            <a:r>
              <a:rPr lang="de-DE" dirty="0"/>
              <a:t>&lt;/a&gt;</a:t>
            </a:r>
          </a:p>
          <a:p>
            <a:pPr lvl="0"/>
            <a:r>
              <a:rPr lang="de-DE" dirty="0"/>
              <a:t>a </a:t>
            </a:r>
            <a:r>
              <a:rPr lang="de-DE" dirty="0" err="1"/>
              <a:t>href</a:t>
            </a:r>
            <a:r>
              <a:rPr lang="de-DE" dirty="0"/>
              <a:t>=</a:t>
            </a:r>
            <a:r>
              <a:rPr lang="de-DE" dirty="0" err="1"/>
              <a:t>httpswww.flaticon.comdekostenlose-iconsfallen</a:t>
            </a:r>
            <a:r>
              <a:rPr lang="de-DE" dirty="0"/>
              <a:t> title=fallen </a:t>
            </a:r>
            <a:r>
              <a:rPr lang="de-DE" dirty="0" err="1"/>
              <a:t>IconsFallen</a:t>
            </a:r>
            <a:r>
              <a:rPr lang="de-DE" dirty="0"/>
              <a:t> Icons erstellt von Andy Horvath – </a:t>
            </a:r>
            <a:r>
              <a:rPr lang="de-DE" dirty="0" err="1"/>
              <a:t>Flaticona</a:t>
            </a:r>
            <a:endParaRPr lang="de-DE" dirty="0"/>
          </a:p>
          <a:p>
            <a:pPr lvl="0"/>
            <a:r>
              <a:rPr lang="de-DE" dirty="0"/>
              <a:t>&lt;a </a:t>
            </a:r>
            <a:r>
              <a:rPr lang="de-DE" dirty="0" err="1"/>
              <a:t>href</a:t>
            </a:r>
            <a:r>
              <a:rPr lang="de-DE" dirty="0"/>
              <a:t>="https://www.flaticon.com/de/kostenlose-icons/fruhling" title="</a:t>
            </a:r>
            <a:r>
              <a:rPr lang="de-DE" dirty="0" err="1"/>
              <a:t>frühling</a:t>
            </a:r>
            <a:r>
              <a:rPr lang="de-DE" dirty="0"/>
              <a:t> Icons"&gt;Frühling Icons erstellt von SBTS2018 - </a:t>
            </a:r>
            <a:r>
              <a:rPr lang="de-DE" dirty="0" err="1"/>
              <a:t>Flaticon</a:t>
            </a:r>
            <a:r>
              <a:rPr lang="de-DE" dirty="0"/>
              <a:t>&lt;/a&gt;</a:t>
            </a:r>
          </a:p>
          <a:p>
            <a:pPr lvl="0"/>
            <a:r>
              <a:rPr lang="de-DE" dirty="0"/>
              <a:t>&lt;a </a:t>
            </a:r>
            <a:r>
              <a:rPr lang="de-DE" dirty="0" err="1"/>
              <a:t>href</a:t>
            </a:r>
            <a:r>
              <a:rPr lang="de-DE" dirty="0"/>
              <a:t>="https://www.flaticon.com/de/kostenlose-icons/winter" title="</a:t>
            </a:r>
            <a:r>
              <a:rPr lang="de-DE" dirty="0" err="1"/>
              <a:t>winter</a:t>
            </a:r>
            <a:r>
              <a:rPr lang="de-DE" dirty="0"/>
              <a:t> Icons"&gt;Winter Icons erstellt von </a:t>
            </a:r>
            <a:r>
              <a:rPr lang="de-DE" dirty="0" err="1"/>
              <a:t>Freepik</a:t>
            </a:r>
            <a:r>
              <a:rPr lang="de-DE" dirty="0"/>
              <a:t> - </a:t>
            </a:r>
            <a:r>
              <a:rPr lang="de-DE" dirty="0" err="1"/>
              <a:t>Flaticon</a:t>
            </a:r>
            <a:r>
              <a:rPr lang="de-DE" dirty="0"/>
              <a:t>&lt;/a&gt;</a:t>
            </a:r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409550F-0F4C-77D8-4DBA-AA59F69276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358A6-6ABE-48FF-8088-A7AC6EA6FF2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8123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16338-945A-A627-D37D-AFE0E9B28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217AFC3-DBA4-B37E-657A-BD5EE5B5FE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89D05A8-1F1D-7118-5647-6E9AE54139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de-DE" dirty="0"/>
          </a:p>
          <a:p>
            <a:pPr lvl="0"/>
            <a:r>
              <a:rPr lang="de-DE" dirty="0"/>
              <a:t>https://en.wikipedia.org/wiki/Average_daily_rate</a:t>
            </a:r>
          </a:p>
          <a:p>
            <a:pPr lvl="0"/>
            <a:r>
              <a:rPr lang="de-DE" dirty="0"/>
              <a:t>&lt;a </a:t>
            </a:r>
            <a:r>
              <a:rPr lang="de-DE" dirty="0" err="1"/>
              <a:t>href</a:t>
            </a:r>
            <a:r>
              <a:rPr lang="de-DE" dirty="0"/>
              <a:t>="https://www.flaticon.com/de/kostenlose-icons/geschlechtsneutral" title="geschlechtsneutral Icons"&gt;Geschlechtsneutral Icons erstellt von </a:t>
            </a:r>
            <a:r>
              <a:rPr lang="de-DE" dirty="0" err="1"/>
              <a:t>Freepik</a:t>
            </a:r>
            <a:r>
              <a:rPr lang="de-DE" dirty="0"/>
              <a:t> - </a:t>
            </a:r>
            <a:r>
              <a:rPr lang="de-DE" dirty="0" err="1"/>
              <a:t>Flaticon</a:t>
            </a:r>
            <a:r>
              <a:rPr lang="de-DE" dirty="0"/>
              <a:t>&lt;/a&gt;</a:t>
            </a:r>
          </a:p>
          <a:p>
            <a:pPr lvl="0"/>
            <a:r>
              <a:rPr lang="de-DE" dirty="0"/>
              <a:t>&lt;a </a:t>
            </a:r>
            <a:r>
              <a:rPr lang="de-DE" dirty="0" err="1"/>
              <a:t>href</a:t>
            </a:r>
            <a:r>
              <a:rPr lang="de-DE" dirty="0"/>
              <a:t>="https://www.flaticon.com/de/kostenlose-icons/kinder" title="</a:t>
            </a:r>
            <a:r>
              <a:rPr lang="de-DE" dirty="0" err="1"/>
              <a:t>kinder</a:t>
            </a:r>
            <a:r>
              <a:rPr lang="de-DE" dirty="0"/>
              <a:t> Icons"&gt;Kinder Icons erstellt von edt.im - </a:t>
            </a:r>
            <a:r>
              <a:rPr lang="de-DE" dirty="0" err="1"/>
              <a:t>Flaticon</a:t>
            </a:r>
            <a:r>
              <a:rPr lang="de-DE" dirty="0"/>
              <a:t>&lt;/a&gt;</a:t>
            </a:r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9EDAFE3-E077-E04A-4107-8D17305504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358A6-6ABE-48FF-8088-A7AC6EA6FF28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129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18CB4F-6966-8B3D-266E-AF24A59DF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5447C9C-D446-D83C-CF27-BFAA14BE20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92563CE-D77A-4EB4-23B3-1D6539C341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BA6173E-B205-0D98-39FC-7664E3E9A0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358A6-6ABE-48FF-8088-A7AC6EA6FF28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070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F6B60-CA07-FDC1-E04B-8267C3652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14315E0-D975-A2F0-ADA9-D86CDD90E1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FB0F244-ADEA-FCCA-3AB2-767114778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Room Type </a:t>
            </a:r>
            <a:r>
              <a:rPr lang="de-DE" dirty="0" err="1"/>
              <a:t>Preferences</a:t>
            </a:r>
            <a:endParaRPr lang="de-DE" dirty="0"/>
          </a:p>
          <a:p>
            <a:r>
              <a:rPr lang="en-US" dirty="0"/>
              <a:t>- **Couples**:    </a:t>
            </a:r>
          </a:p>
          <a:p>
            <a:pPr lvl="1"/>
            <a:r>
              <a:rPr lang="en-US" dirty="0"/>
              <a:t>- Room Type A is the most preferred among couples, with significantly higher number of bookings compared to other room types.    </a:t>
            </a:r>
          </a:p>
          <a:p>
            <a:pPr lvl="1"/>
            <a:r>
              <a:rPr lang="en-US" dirty="0"/>
              <a:t>- Only few bookings for room types "H" and "L"     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- **Families**:    </a:t>
            </a:r>
          </a:p>
          <a:p>
            <a:pPr lvl="1"/>
            <a:r>
              <a:rPr lang="en-US" dirty="0"/>
              <a:t>- Room Type A is the most preferred among families, but not as striking. Followed by "F" and "G"    </a:t>
            </a:r>
          </a:p>
          <a:p>
            <a:pPr lvl="1"/>
            <a:r>
              <a:rPr lang="en-US" dirty="0"/>
              <a:t>- There are </a:t>
            </a:r>
            <a:r>
              <a:rPr lang="en-US" dirty="0" err="1"/>
              <a:t>als</a:t>
            </a:r>
            <a:r>
              <a:rPr lang="en-US" dirty="0"/>
              <a:t> few bookings for room types "H" and "L"       </a:t>
            </a:r>
          </a:p>
          <a:p>
            <a:pPr lvl="1"/>
            <a:endParaRPr lang="en-US" dirty="0"/>
          </a:p>
          <a:p>
            <a:pPr lvl="0"/>
            <a:r>
              <a:rPr lang="en-US" dirty="0"/>
              <a:t>- **Groups**:    </a:t>
            </a:r>
          </a:p>
          <a:p>
            <a:pPr lvl="0"/>
            <a:r>
              <a:rPr lang="en-US" dirty="0"/>
              <a:t>	- Room Type D is the most preferred among Groups, but not as striking. Followed by "A".        </a:t>
            </a:r>
          </a:p>
          <a:p>
            <a:pPr lvl="0"/>
            <a:r>
              <a:rPr lang="en-US" dirty="0"/>
              <a:t>	- The other room types are insignificant compared to the others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- **Singles**:    </a:t>
            </a:r>
          </a:p>
          <a:p>
            <a:pPr lvl="0"/>
            <a:r>
              <a:rPr lang="en-US" dirty="0"/>
              <a:t>	- Room Type A is the most preferred among Groups, with significantly higher number of bookings compared to other room types.    </a:t>
            </a:r>
          </a:p>
          <a:p>
            <a:pPr lvl="0"/>
            <a:r>
              <a:rPr lang="en-US" dirty="0"/>
              <a:t>	- Followed by "D".    - The other room types are insignificant compared to the others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Room Type Preferences – </a:t>
            </a:r>
            <a:r>
              <a:rPr lang="en-US" dirty="0" err="1"/>
              <a:t>Reommendations</a:t>
            </a:r>
            <a:endParaRPr lang="en-US" dirty="0"/>
          </a:p>
          <a:p>
            <a:pPr lvl="0"/>
            <a:r>
              <a:rPr lang="en-US" dirty="0"/>
              <a:t>- **Optimize Room Allocation**: Focus availability of preferred room types</a:t>
            </a:r>
          </a:p>
          <a:p>
            <a:pPr lvl="0"/>
            <a:r>
              <a:rPr lang="en-US" dirty="0"/>
              <a:t>- **Include Special Promotions**: Offer special promotions or discounts for less popular room types</a:t>
            </a:r>
          </a:p>
          <a:p>
            <a:pPr lvl="0"/>
            <a:r>
              <a:rPr lang="en-US" dirty="0"/>
              <a:t>- **Feedback**: Include further investigations on why certain groups prefer certain room types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###################################################################</a:t>
            </a:r>
          </a:p>
          <a:p>
            <a:pPr lv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517B88-1FC7-8965-CA59-939FF26799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358A6-6ABE-48FF-8088-A7AC6EA6FF28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4630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A07E8-E985-2692-B60E-C78DE7699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B6DEFCF0-39D3-9149-339F-77859D7782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38716BC-BA8D-B666-ECA5-B93A2D9AB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Meal Packages – Findings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- **Bed and Breakfast (BB)**:    </a:t>
            </a:r>
          </a:p>
          <a:p>
            <a:pPr lvl="0"/>
            <a:r>
              <a:rPr lang="en-US" dirty="0"/>
              <a:t>	- Popular among all guest types, with a significant number of bookings for couples and singles.    </a:t>
            </a:r>
          </a:p>
          <a:p>
            <a:pPr lvl="0"/>
            <a:r>
              <a:rPr lang="en-US" dirty="0"/>
              <a:t>	- A meal option included seems to be </a:t>
            </a:r>
            <a:r>
              <a:rPr lang="en-US" dirty="0" err="1"/>
              <a:t>preffered</a:t>
            </a:r>
            <a:r>
              <a:rPr lang="en-US" dirty="0"/>
              <a:t> as HB (half )    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 - **Half Board (HB) and Self-Catering (SC)**:    </a:t>
            </a:r>
          </a:p>
          <a:p>
            <a:pPr lvl="0"/>
            <a:r>
              <a:rPr lang="en-US" dirty="0"/>
              <a:t>	- Couples show a preference for these meal type, with a significant number of bookings    </a:t>
            </a:r>
          </a:p>
          <a:p>
            <a:pPr lvl="0"/>
            <a:r>
              <a:rPr lang="en-US" dirty="0"/>
              <a:t>	- Relatively insignificant for other guest types       </a:t>
            </a:r>
          </a:p>
          <a:p>
            <a:pPr lvl="0"/>
            <a:r>
              <a:rPr lang="en-US" dirty="0"/>
              <a:t>	- **Others**:    - Other meal types are less </a:t>
            </a:r>
            <a:r>
              <a:rPr lang="en-US" dirty="0" err="1"/>
              <a:t>interesing</a:t>
            </a: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Meal Type Preferences – </a:t>
            </a:r>
            <a:r>
              <a:rPr lang="en-US" dirty="0" err="1"/>
              <a:t>Reommendations</a:t>
            </a:r>
            <a:endParaRPr lang="en-US" dirty="0"/>
          </a:p>
          <a:p>
            <a:pPr lvl="0"/>
            <a:r>
              <a:rPr lang="en-US" dirty="0"/>
              <a:t>- **Customization**: Customize meal options or allow for customization options for meal packages</a:t>
            </a:r>
          </a:p>
          <a:p>
            <a:pPr lvl="0"/>
            <a:r>
              <a:rPr lang="en-US" dirty="0"/>
              <a:t>- **Promote Meal Packages**: Promote meal packages such as HB or FB to increase revenue</a:t>
            </a:r>
          </a:p>
          <a:p>
            <a:pPr lvl="0"/>
            <a:r>
              <a:rPr lang="en-US" dirty="0"/>
              <a:t>- **Feedback**: Include further investigations on why certain groups prefer certain meal types</a:t>
            </a:r>
          </a:p>
          <a:p>
            <a:pPr lvl="0"/>
            <a:endParaRPr lang="en-US" dirty="0"/>
          </a:p>
          <a:p>
            <a:pPr lv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2B3364-3618-B717-2446-4DE96EF74F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358A6-6ABE-48FF-8088-A7AC6EA6FF28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8922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8F387E-0D0C-EE4B-BA22-EB6C596817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F88F764-AA92-D502-F11E-EA65A975DB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B3B8C3-5961-0BE4-4C72-5DB618A37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BE653FB-CA3B-B219-C550-FC532E07D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05EE8-5FAA-DDFE-62C0-952B0461D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1814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66459B-6BB9-65DF-DF86-A0A8821C4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810493E-E7DE-A704-11F8-D1F709995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EACF0B-CBFA-AF45-C9A5-A6D1CD957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8D9856-1EE1-41F3-82A3-7DA4CA3E0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552299-FAAE-5F71-0A3F-E34C5F4F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0165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9C07B83-7671-5BAE-49DA-B8680E1595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7AB3632-4F37-5672-F8F8-1DCCD55B5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F903A4-8CC3-3062-6EBF-6D832CECD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54345A-4DFD-D6CF-A2C9-7DBBF4C95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1460BA-B52A-DF0E-F923-CC3D0346F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7084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D795C8-E390-989C-4DA9-FBB97D481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E86F2E-5E98-4B2E-8177-D02E7128B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167505C-852D-90D3-70BA-AB76AACFC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65B9F6-C36D-B0E9-815A-DC3C3F09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82D366-E143-7F7C-19DF-8466059D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2482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718471-41D7-D818-FC3B-D4F8A75A5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43613A-4C9F-3E15-5B92-ADAE54DD4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C36FC7-67A9-4234-DC6B-3ADA33BBC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00E702-8D3C-1B84-7E7E-F6183897F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BDDE293-64D5-2177-6B7E-36F954DB5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3292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AC59A4-0569-C570-6AAF-7310B7C1D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7EC35A-948E-AF7A-3204-F049200690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B5AAED-6903-EAEE-F2A7-36302A4BB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8C78FDE-A410-EE82-4E94-02E967416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6E1B7DE-0234-17D4-4851-35F6E739B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13BA0BF-ADA2-DED1-77F9-49C8AFE3D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3297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2F4A62-2F14-D0A7-BA21-09A126BFE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1F62DD-A74C-3D08-436B-B89B33548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D8A9FFE-56F0-D479-3063-B3B346CAA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CDE4F6E-D526-A93C-DEE4-981384E9F4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74FA620-D26B-1C61-DC9A-6A1B9E60C2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C31000E-32F8-076C-9BC6-4C59CC533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8A08B03-08B1-E6F7-8B15-60F7EB524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D152C4D-A134-CF26-FB07-65AB1974D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712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A5DC81-E07D-1709-5972-F75A919C3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582993-CF76-C2FF-23A0-8CB615BD6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F8D0FE-6AC6-620C-3131-11E529FB3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9524E3-ACFD-B34C-5016-6C42241FE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7220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1C5364-7314-7C77-4E43-85716763C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56772DD-E443-15A1-F1D6-7ADB102E4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40A2AB-5EBC-E1DD-69E8-26DA4B5D9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5274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681D31-6AD4-C47E-3D74-D61906AEC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8FD080-31F4-9F3A-6FD1-B7E777DF4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FBDC31B-8B26-3644-194A-2307379BC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67C9F4A-6D64-84FF-770F-77D3D7AD0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11F3268-4DF4-8126-9088-C75A63BF9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226EEA-5C62-CAA6-BD8F-309BB770E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1955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C553F9-6D5B-EBCC-E344-AC7AD9B90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8735CE9-7647-98A7-CD29-5E10CA1B72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94A3D3F-7F45-5BF6-0A57-5A4DCB9F6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825FB3-27F2-BF38-0074-1E9CA7AE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87361A3-5D49-0802-5A45-6766664B5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0DA1CCB-B1FB-8D52-FCF7-77AC909AA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221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AF93361-4003-191F-0184-889293826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8BB3573-CA13-4049-F88C-BB0FA1EBD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239581-6397-4397-370E-334CD1AC3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A8B637-407D-4253-8B3C-B1E40F19337B}" type="datetimeFigureOut">
              <a:rPr lang="de-DE" smtClean="0"/>
              <a:t>08.03.2024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B54BEDD-0908-5F58-7A5A-7F1ADEB113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242ED9-BC66-2FA2-876E-9644C0F10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5CEE50-EFA9-4715-8080-BC26D8B554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223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hdphoto" Target="../media/hdphoto1.wdp"/><Relationship Id="rId3" Type="http://schemas.openxmlformats.org/officeDocument/2006/relationships/image" Target="../media/image18.png"/><Relationship Id="rId7" Type="http://schemas.openxmlformats.org/officeDocument/2006/relationships/diagramColors" Target="../diagrams/colors1.xm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4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5.png"/><Relationship Id="rId4" Type="http://schemas.openxmlformats.org/officeDocument/2006/relationships/diagramData" Target="../diagrams/data1.xml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AB3201-5479-630D-945F-993A191DD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55069"/>
            <a:ext cx="9144000" cy="335497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BOOKING </a:t>
            </a:r>
            <a:r>
              <a:rPr lang="de-DE" dirty="0" err="1"/>
              <a:t>IN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sights</a:t>
            </a:r>
            <a:br>
              <a:rPr lang="de-DE" dirty="0"/>
            </a:br>
            <a:endParaRPr lang="de-DE" sz="27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74583E1-4739-8BF6-4AC3-207CF97ED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403279"/>
            <a:ext cx="9144000" cy="931219"/>
          </a:xfrm>
        </p:spPr>
        <p:txBody>
          <a:bodyPr>
            <a:normAutofit/>
          </a:bodyPr>
          <a:lstStyle/>
          <a:p>
            <a:r>
              <a:rPr lang="en-US" b="1" dirty="0" err="1"/>
              <a:t>DataGemini</a:t>
            </a:r>
            <a:r>
              <a:rPr lang="en-US" b="1"/>
              <a:t> Analytics</a:t>
            </a:r>
            <a:endParaRPr lang="en-US" b="1" dirty="0"/>
          </a:p>
          <a:p>
            <a:r>
              <a:rPr lang="en-US" dirty="0"/>
              <a:t>"Insightful Analytics, Reliable Results”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4160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9192A4-1ED7-D70C-7E4C-341903952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F2E8CA-8CB5-7ED8-4B23-7F9CD8874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0" y="-3175"/>
            <a:ext cx="11430000" cy="1325563"/>
          </a:xfrm>
        </p:spPr>
        <p:txBody>
          <a:bodyPr>
            <a:normAutofit/>
          </a:bodyPr>
          <a:lstStyle/>
          <a:p>
            <a:r>
              <a:rPr lang="en-US" dirty="0"/>
              <a:t>Room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Preferences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 Guest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19C75F2-D02E-89FE-6BD5-588B62D68B14}"/>
              </a:ext>
            </a:extLst>
          </p:cNvPr>
          <p:cNvSpPr txBox="1"/>
          <p:nvPr/>
        </p:nvSpPr>
        <p:spPr>
          <a:xfrm>
            <a:off x="123347" y="4991485"/>
            <a:ext cx="9750063" cy="1533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/>
              <a:t>Room Type Preferences – Recommendations: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 err="1"/>
              <a:t>Flexibel</a:t>
            </a:r>
            <a:r>
              <a:rPr lang="en-US" sz="1600" b="1" dirty="0"/>
              <a:t> Room Options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(equip room with features suitable for target audience)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Group </a:t>
            </a:r>
            <a:r>
              <a:rPr lang="en-US" sz="1600" b="1" dirty="0" err="1"/>
              <a:t>Accomodations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(Special packages and accommodations for groups)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b="1" i="0" dirty="0">
                <a:solidFill>
                  <a:srgbClr val="0D0D0D"/>
                </a:solidFill>
                <a:effectLst/>
                <a:latin typeface="Söhne"/>
              </a:rPr>
              <a:t>Solo Traveler </a:t>
            </a:r>
            <a:r>
              <a:rPr lang="de-DE" sz="1600" b="1" i="0" dirty="0" err="1">
                <a:solidFill>
                  <a:srgbClr val="0D0D0D"/>
                </a:solidFill>
                <a:effectLst/>
                <a:latin typeface="Söhne"/>
              </a:rPr>
              <a:t>Offerings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(Special offerings tailored for solo travelers (e.g. budget friendly-single rooms))</a:t>
            </a:r>
          </a:p>
        </p:txBody>
      </p:sp>
      <p:pic>
        <p:nvPicPr>
          <p:cNvPr id="7" name="Grafik 6" descr="Ein Bild, das Diagramm, Text, Reihe, Screenshot enthält.&#10;&#10;Automatisch generierte Beschreibung">
            <a:extLst>
              <a:ext uri="{FF2B5EF4-FFF2-40B4-BE49-F238E27FC236}">
                <a16:creationId xmlns:a16="http://schemas.microsoft.com/office/drawing/2014/main" id="{A0C5A032-B100-28B1-23F9-90E830ACB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31" y="1207563"/>
            <a:ext cx="6207196" cy="3724318"/>
          </a:xfrm>
          <a:prstGeom prst="rect">
            <a:avLst/>
          </a:prstGeom>
        </p:spPr>
      </p:pic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644B34A5-E032-557E-D11C-19346D18F102}"/>
              </a:ext>
            </a:extLst>
          </p:cNvPr>
          <p:cNvGrpSpPr/>
          <p:nvPr/>
        </p:nvGrpSpPr>
        <p:grpSpPr>
          <a:xfrm>
            <a:off x="8428663" y="2470118"/>
            <a:ext cx="1534747" cy="779604"/>
            <a:chOff x="9658023" y="1991081"/>
            <a:chExt cx="1534747" cy="779604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615C3D30-3F2D-65D7-C2A8-B3BA99D7D00E}"/>
                </a:ext>
              </a:extLst>
            </p:cNvPr>
            <p:cNvGrpSpPr/>
            <p:nvPr/>
          </p:nvGrpSpPr>
          <p:grpSpPr>
            <a:xfrm>
              <a:off x="9658023" y="1991081"/>
              <a:ext cx="687218" cy="779604"/>
              <a:chOff x="6007246" y="1355409"/>
              <a:chExt cx="687218" cy="779604"/>
            </a:xfrm>
          </p:grpSpPr>
          <p:pic>
            <p:nvPicPr>
              <p:cNvPr id="12" name="Grafik 11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B39D97EC-C808-1DF6-1252-350A4DBBDE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34464" y="1775013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13" name="Grafik 12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8031FC7F-95AC-2901-B8B3-B2755C433F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7246" y="1775013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15" name="Grafik 14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88C2955A-BB86-6774-A6D8-547B8D9CE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20853" y="13554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16" name="Grafik 15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2AC8713D-2681-B26C-3693-2FA42382C1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7246" y="1355409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37" name="Rechteck: abgerundete Ecken 36">
              <a:extLst>
                <a:ext uri="{FF2B5EF4-FFF2-40B4-BE49-F238E27FC236}">
                  <a16:creationId xmlns:a16="http://schemas.microsoft.com/office/drawing/2014/main" id="{2D652EB5-FD2E-4A96-BA08-04F6872261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652770" y="2110883"/>
              <a:ext cx="540000" cy="54000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200" dirty="0"/>
                <a:t>D</a:t>
              </a: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8203A409-C5DF-DD3E-B893-4A3EBE8C135E}"/>
              </a:ext>
            </a:extLst>
          </p:cNvPr>
          <p:cNvGrpSpPr/>
          <p:nvPr/>
        </p:nvGrpSpPr>
        <p:grpSpPr>
          <a:xfrm>
            <a:off x="8575881" y="4711714"/>
            <a:ext cx="1567529" cy="1019802"/>
            <a:chOff x="9805241" y="3928124"/>
            <a:chExt cx="1567529" cy="1019802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1AD13D51-BE55-F89D-739D-24F6740843F7}"/>
                </a:ext>
              </a:extLst>
            </p:cNvPr>
            <p:cNvGrpSpPr/>
            <p:nvPr/>
          </p:nvGrpSpPr>
          <p:grpSpPr>
            <a:xfrm>
              <a:off x="9805241" y="4168322"/>
              <a:ext cx="687218" cy="779604"/>
              <a:chOff x="8820476" y="1355409"/>
              <a:chExt cx="687218" cy="779604"/>
            </a:xfrm>
          </p:grpSpPr>
          <p:pic>
            <p:nvPicPr>
              <p:cNvPr id="33" name="Grafik 32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9D48D960-6898-E77C-FAE0-694F36227F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47694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34" name="Grafik 33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6511E617-DCCF-8AE9-7BF4-8D5A251082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20476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35" name="Grafik 34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A59E8C36-F00A-AF2A-663F-CE304D3E44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34083" y="1355409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36" name="Grafik 35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F16D857B-1E66-9E0A-6D91-0B41AE3643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F48024"/>
                  </a:clrFrom>
                  <a:clrTo>
                    <a:srgbClr val="F48024">
                      <a:alpha val="0"/>
                    </a:srgbClr>
                  </a:clrTo>
                </a:clrChange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colorTemperature colorTemp="15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20476" y="1355409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38" name="Rechteck: abgerundete Ecken 37">
              <a:extLst>
                <a:ext uri="{FF2B5EF4-FFF2-40B4-BE49-F238E27FC236}">
                  <a16:creationId xmlns:a16="http://schemas.microsoft.com/office/drawing/2014/main" id="{1BCDAD3A-D157-546E-F8D0-8FE33015A2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72770" y="3928124"/>
              <a:ext cx="900000" cy="9000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5400" dirty="0"/>
                <a:t>A</a:t>
              </a:r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A11054E9-F94B-BF9E-FB70-CC85CBD529BD}"/>
              </a:ext>
            </a:extLst>
          </p:cNvPr>
          <p:cNvGrpSpPr/>
          <p:nvPr/>
        </p:nvGrpSpPr>
        <p:grpSpPr>
          <a:xfrm>
            <a:off x="8435468" y="1455069"/>
            <a:ext cx="1437943" cy="779604"/>
            <a:chOff x="9664828" y="671479"/>
            <a:chExt cx="1437943" cy="779604"/>
          </a:xfrm>
        </p:grpSpPr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98D70077-FAE3-A145-6A47-DA3A84907D00}"/>
                </a:ext>
              </a:extLst>
            </p:cNvPr>
            <p:cNvGrpSpPr/>
            <p:nvPr/>
          </p:nvGrpSpPr>
          <p:grpSpPr>
            <a:xfrm>
              <a:off x="9664828" y="671479"/>
              <a:ext cx="673607" cy="779604"/>
              <a:chOff x="7059597" y="1355409"/>
              <a:chExt cx="673607" cy="779604"/>
            </a:xfrm>
          </p:grpSpPr>
          <p:pic>
            <p:nvPicPr>
              <p:cNvPr id="20" name="Grafik 19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CE61C3C6-3C27-1CE6-EFFA-8E376E657A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99355" y="1775013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21" name="Grafik 20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5BD02CB7-C21D-BBF1-9C57-499B482302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73204" y="13554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22" name="Grafik 21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FEF7091B-B942-3FFD-866B-B835F30F48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59597" y="1355409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40" name="Rechteck: abgerundete Ecken 39">
              <a:extLst>
                <a:ext uri="{FF2B5EF4-FFF2-40B4-BE49-F238E27FC236}">
                  <a16:creationId xmlns:a16="http://schemas.microsoft.com/office/drawing/2014/main" id="{7B0B43EE-6C95-709A-E810-AA86A57796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42770" y="881281"/>
              <a:ext cx="360001" cy="3600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/>
                <a:t>A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C62D724-78AB-57AC-0C61-CD2938DAAFB2}"/>
              </a:ext>
            </a:extLst>
          </p:cNvPr>
          <p:cNvGrpSpPr/>
          <p:nvPr/>
        </p:nvGrpSpPr>
        <p:grpSpPr>
          <a:xfrm>
            <a:off x="8412272" y="3485167"/>
            <a:ext cx="1641138" cy="991102"/>
            <a:chOff x="9641632" y="3064697"/>
            <a:chExt cx="1641138" cy="991102"/>
          </a:xfrm>
        </p:grpSpPr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3A05E9FA-B5FC-BB6D-2BEC-1E26CAC08925}"/>
                </a:ext>
              </a:extLst>
            </p:cNvPr>
            <p:cNvGrpSpPr/>
            <p:nvPr/>
          </p:nvGrpSpPr>
          <p:grpSpPr>
            <a:xfrm>
              <a:off x="9641632" y="3276195"/>
              <a:ext cx="687218" cy="779604"/>
              <a:chOff x="7986555" y="1355409"/>
              <a:chExt cx="687218" cy="779604"/>
            </a:xfrm>
          </p:grpSpPr>
          <p:pic>
            <p:nvPicPr>
              <p:cNvPr id="26" name="Grafik 25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C25B2FEF-5980-8A14-0314-BC16A74123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13773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27" name="Grafik 26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46092A6E-D3DB-97B1-61FE-5CDF786D4E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86555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28" name="Grafik 27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0CFE06A5-DFF7-4FB2-688B-F0349928FE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00162" y="13554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29" name="Grafik 28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E5D2103A-225A-5E35-7CE3-74049D6E39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86555" y="1355409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3" name="Rechteck: abgerundete Ecken 2">
              <a:extLst>
                <a:ext uri="{FF2B5EF4-FFF2-40B4-BE49-F238E27FC236}">
                  <a16:creationId xmlns:a16="http://schemas.microsoft.com/office/drawing/2014/main" id="{717F4F06-4E83-E5E9-BE78-036D53E03C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62770" y="3064697"/>
              <a:ext cx="720000" cy="7200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4400" dirty="0"/>
                <a:t>A</a:t>
              </a: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21DA439A-28FC-9E4A-093D-05A6E49132DE}"/>
              </a:ext>
            </a:extLst>
          </p:cNvPr>
          <p:cNvSpPr/>
          <p:nvPr/>
        </p:nvSpPr>
        <p:spPr>
          <a:xfrm>
            <a:off x="10527738" y="2753980"/>
            <a:ext cx="180768" cy="200660"/>
          </a:xfrm>
          <a:prstGeom prst="rect">
            <a:avLst/>
          </a:prstGeom>
          <a:solidFill>
            <a:srgbClr val="1F77B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3FEDE97-93F4-E976-6935-C4296E71747D}"/>
              </a:ext>
            </a:extLst>
          </p:cNvPr>
          <p:cNvSpPr/>
          <p:nvPr/>
        </p:nvSpPr>
        <p:spPr>
          <a:xfrm>
            <a:off x="10801745" y="1728623"/>
            <a:ext cx="180768" cy="200660"/>
          </a:xfrm>
          <a:prstGeom prst="rect">
            <a:avLst/>
          </a:prstGeom>
          <a:solidFill>
            <a:srgbClr val="E377C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8D27E141-B9B0-090F-B204-D9CA481581F0}"/>
              </a:ext>
            </a:extLst>
          </p:cNvPr>
          <p:cNvSpPr/>
          <p:nvPr/>
        </p:nvSpPr>
        <p:spPr>
          <a:xfrm>
            <a:off x="11064600" y="1728623"/>
            <a:ext cx="180768" cy="2006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D57521D1-B511-FA89-D870-485C5900035D}"/>
              </a:ext>
            </a:extLst>
          </p:cNvPr>
          <p:cNvSpPr/>
          <p:nvPr/>
        </p:nvSpPr>
        <p:spPr>
          <a:xfrm>
            <a:off x="10527738" y="1728623"/>
            <a:ext cx="180768" cy="200660"/>
          </a:xfrm>
          <a:prstGeom prst="rect">
            <a:avLst/>
          </a:prstGeom>
          <a:solidFill>
            <a:srgbClr val="8C56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0F51D0C9-6287-0502-4FF5-8D863EBCB7B8}"/>
              </a:ext>
            </a:extLst>
          </p:cNvPr>
          <p:cNvSpPr/>
          <p:nvPr/>
        </p:nvSpPr>
        <p:spPr>
          <a:xfrm>
            <a:off x="10801745" y="3739595"/>
            <a:ext cx="180768" cy="200660"/>
          </a:xfrm>
          <a:prstGeom prst="rect">
            <a:avLst/>
          </a:prstGeom>
          <a:solidFill>
            <a:srgbClr val="946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5296F78F-CB6D-FB3F-4731-9DDC8F716B30}"/>
              </a:ext>
            </a:extLst>
          </p:cNvPr>
          <p:cNvSpPr/>
          <p:nvPr/>
        </p:nvSpPr>
        <p:spPr>
          <a:xfrm>
            <a:off x="10527738" y="3739595"/>
            <a:ext cx="180768" cy="2006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86954E49-DB5A-11EE-D339-8FB55B129F9D}"/>
              </a:ext>
            </a:extLst>
          </p:cNvPr>
          <p:cNvSpPr/>
          <p:nvPr/>
        </p:nvSpPr>
        <p:spPr>
          <a:xfrm>
            <a:off x="10801745" y="2753980"/>
            <a:ext cx="180768" cy="200660"/>
          </a:xfrm>
          <a:prstGeom prst="rect">
            <a:avLst/>
          </a:prstGeom>
          <a:solidFill>
            <a:srgbClr val="946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12105664-2111-9C92-B276-3C939A6D97CE}"/>
              </a:ext>
            </a:extLst>
          </p:cNvPr>
          <p:cNvSpPr/>
          <p:nvPr/>
        </p:nvSpPr>
        <p:spPr>
          <a:xfrm>
            <a:off x="10527738" y="5121285"/>
            <a:ext cx="180768" cy="2006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DB0D3AA4-6CE4-6404-5EF5-428C26A634AD}"/>
              </a:ext>
            </a:extLst>
          </p:cNvPr>
          <p:cNvSpPr txBox="1"/>
          <p:nvPr/>
        </p:nvSpPr>
        <p:spPr>
          <a:xfrm>
            <a:off x="9243410" y="511993"/>
            <a:ext cx="774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Room</a:t>
            </a:r>
          </a:p>
          <a:p>
            <a:pPr algn="ctr"/>
            <a:r>
              <a:rPr lang="de-DE" dirty="0"/>
              <a:t>Type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CAC40B90-028B-65EC-6D14-B2F69514F96A}"/>
              </a:ext>
            </a:extLst>
          </p:cNvPr>
          <p:cNvSpPr txBox="1"/>
          <p:nvPr/>
        </p:nvSpPr>
        <p:spPr>
          <a:xfrm>
            <a:off x="10358714" y="491777"/>
            <a:ext cx="1066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Room</a:t>
            </a:r>
          </a:p>
          <a:p>
            <a:pPr algn="ctr"/>
            <a:r>
              <a:rPr lang="de-DE" dirty="0"/>
              <a:t>Variation</a:t>
            </a:r>
          </a:p>
        </p:txBody>
      </p:sp>
    </p:spTree>
    <p:extLst>
      <p:ext uri="{BB962C8B-B14F-4D97-AF65-F5344CB8AC3E}">
        <p14:creationId xmlns:p14="http://schemas.microsoft.com/office/powerpoint/2010/main" val="2423292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1F0C7-2963-ACC1-CA27-C04355E53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E2D747-AA51-CD79-3BD9-5240AA16F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0" y="9525"/>
            <a:ext cx="11430000" cy="1325563"/>
          </a:xfrm>
        </p:spPr>
        <p:txBody>
          <a:bodyPr>
            <a:normAutofit/>
          </a:bodyPr>
          <a:lstStyle/>
          <a:p>
            <a:r>
              <a:rPr lang="en-US" dirty="0"/>
              <a:t>Meal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choices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 Guest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3E42B64-F67E-BA98-522A-0DE00EA289C0}"/>
              </a:ext>
            </a:extLst>
          </p:cNvPr>
          <p:cNvSpPr txBox="1"/>
          <p:nvPr/>
        </p:nvSpPr>
        <p:spPr>
          <a:xfrm>
            <a:off x="434340" y="5138915"/>
            <a:ext cx="9933940" cy="13539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de-DE"/>
            </a:defPPr>
            <a:lvl1pPr>
              <a:lnSpc>
                <a:spcPct val="150000"/>
              </a:lnSpc>
              <a:defRPr sz="1400" b="1"/>
            </a:lvl1pPr>
          </a:lstStyle>
          <a:p>
            <a:r>
              <a:rPr lang="en-US" dirty="0"/>
              <a:t>Meal Type Preferences –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Customization: </a:t>
            </a:r>
            <a:r>
              <a:rPr lang="en-US" b="0" dirty="0"/>
              <a:t>Allow for customized meal package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Promote Meal Packages: </a:t>
            </a:r>
            <a:r>
              <a:rPr lang="en-US" b="0" dirty="0"/>
              <a:t>Promote meal options such as HB or FB to increase revenue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Feedback: </a:t>
            </a:r>
            <a:r>
              <a:rPr lang="en-US" b="0" dirty="0"/>
              <a:t>Include further investigations on why certain groups prefer certain meal types</a:t>
            </a:r>
          </a:p>
        </p:txBody>
      </p:sp>
      <p:pic>
        <p:nvPicPr>
          <p:cNvPr id="10" name="Grafik 9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1D95C592-7D6A-29DF-569A-C470F9594A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99" y="990600"/>
            <a:ext cx="6705607" cy="4023365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4A5E8F41-578D-E148-F87A-7181066A365E}"/>
              </a:ext>
            </a:extLst>
          </p:cNvPr>
          <p:cNvSpPr txBox="1"/>
          <p:nvPr/>
        </p:nvSpPr>
        <p:spPr>
          <a:xfrm>
            <a:off x="8238928" y="4842764"/>
            <a:ext cx="336166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- </a:t>
            </a:r>
            <a:r>
              <a:rPr lang="en-US" sz="800" b="1" dirty="0"/>
              <a:t>Bed and Breakfast </a:t>
            </a:r>
            <a:r>
              <a:rPr lang="en-US" sz="800" dirty="0"/>
              <a:t>(BB): Breakfast is included.</a:t>
            </a:r>
          </a:p>
          <a:p>
            <a:r>
              <a:rPr lang="en-US" sz="800" dirty="0"/>
              <a:t>- </a:t>
            </a:r>
            <a:r>
              <a:rPr lang="en-US" sz="800" b="1" dirty="0"/>
              <a:t>Full Board </a:t>
            </a:r>
            <a:r>
              <a:rPr lang="en-US" sz="800" dirty="0"/>
              <a:t>(FB): Breakfast, lunch and evening meals are included.</a:t>
            </a:r>
          </a:p>
          <a:p>
            <a:r>
              <a:rPr lang="en-US" sz="800" dirty="0"/>
              <a:t>- </a:t>
            </a:r>
            <a:r>
              <a:rPr lang="en-US" sz="800" b="1" dirty="0"/>
              <a:t>Half Board </a:t>
            </a:r>
            <a:r>
              <a:rPr lang="en-US" sz="800" dirty="0"/>
              <a:t>(HB): Breakfast and evening meals are included. </a:t>
            </a:r>
          </a:p>
          <a:p>
            <a:r>
              <a:rPr lang="en-US" sz="800" dirty="0"/>
              <a:t>- </a:t>
            </a:r>
            <a:r>
              <a:rPr lang="en-US" sz="800" b="1" dirty="0"/>
              <a:t>Self Catering </a:t>
            </a:r>
            <a:r>
              <a:rPr lang="en-US" sz="800" dirty="0"/>
              <a:t>(SC): No meals are included.</a:t>
            </a:r>
          </a:p>
          <a:p>
            <a:r>
              <a:rPr lang="en-US" sz="800" dirty="0"/>
              <a:t>- </a:t>
            </a:r>
            <a:r>
              <a:rPr lang="en-US" sz="800" b="1" dirty="0"/>
              <a:t>Room Only </a:t>
            </a:r>
            <a:r>
              <a:rPr lang="en-US" sz="800" dirty="0"/>
              <a:t>(O): No meals are included.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695659F8-702C-6961-F86B-5812FB43301D}"/>
              </a:ext>
            </a:extLst>
          </p:cNvPr>
          <p:cNvGrpSpPr>
            <a:grpSpLocks noChangeAspect="1"/>
          </p:cNvGrpSpPr>
          <p:nvPr/>
        </p:nvGrpSpPr>
        <p:grpSpPr>
          <a:xfrm>
            <a:off x="7792096" y="1287521"/>
            <a:ext cx="3400995" cy="3240000"/>
            <a:chOff x="8044258" y="758666"/>
            <a:chExt cx="2999191" cy="2857218"/>
          </a:xfrm>
        </p:grpSpPr>
        <p:graphicFrame>
          <p:nvGraphicFramePr>
            <p:cNvPr id="50" name="Diagramm 49">
              <a:extLst>
                <a:ext uri="{FF2B5EF4-FFF2-40B4-BE49-F238E27FC236}">
                  <a16:creationId xmlns:a16="http://schemas.microsoft.com/office/drawing/2014/main" id="{E1DEDFA4-69B0-7C0D-5BDC-33627D6AB28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44467061"/>
                </p:ext>
              </p:extLst>
            </p:nvPr>
          </p:nvGraphicFramePr>
          <p:xfrm>
            <a:off x="8044258" y="758666"/>
            <a:ext cx="2999191" cy="285721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4" r:lo="rId5" r:qs="rId6" r:cs="rId7"/>
            </a:graphicData>
          </a:graphic>
        </p:graphicFrame>
        <p:pic>
          <p:nvPicPr>
            <p:cNvPr id="46" name="Grafik 45">
              <a:extLst>
                <a:ext uri="{FF2B5EF4-FFF2-40B4-BE49-F238E27FC236}">
                  <a16:creationId xmlns:a16="http://schemas.microsoft.com/office/drawing/2014/main" id="{2CAAB170-2907-E2BF-A733-080A40C358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96310" y="1172729"/>
              <a:ext cx="1873346" cy="1866996"/>
            </a:xfrm>
            <a:prstGeom prst="rect">
              <a:avLst/>
            </a:prstGeom>
          </p:spPr>
        </p:pic>
        <p:grpSp>
          <p:nvGrpSpPr>
            <p:cNvPr id="19" name="Gruppieren 18">
              <a:extLst>
                <a:ext uri="{FF2B5EF4-FFF2-40B4-BE49-F238E27FC236}">
                  <a16:creationId xmlns:a16="http://schemas.microsoft.com/office/drawing/2014/main" id="{FCE0D721-C90B-7BD8-0B71-B48739496BB9}"/>
                </a:ext>
              </a:extLst>
            </p:cNvPr>
            <p:cNvGrpSpPr/>
            <p:nvPr/>
          </p:nvGrpSpPr>
          <p:grpSpPr>
            <a:xfrm>
              <a:off x="8252654" y="903473"/>
              <a:ext cx="687218" cy="779604"/>
              <a:chOff x="6007246" y="1355409"/>
              <a:chExt cx="687218" cy="779604"/>
            </a:xfrm>
          </p:grpSpPr>
          <p:pic>
            <p:nvPicPr>
              <p:cNvPr id="21" name="Grafik 20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D9C38055-4CE0-0205-6F72-795D6F9FC3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34464" y="1775013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22" name="Grafik 21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9C55F378-2C5D-AFF8-FD8C-40781260E6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7246" y="1775013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23" name="Grafik 22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1853D73C-3D53-3551-29C3-CC8A54E56C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20853" y="13554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24" name="Grafik 23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69794BC8-1E8A-41D9-8CEC-46A5D534E2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7246" y="1355409"/>
                <a:ext cx="360000" cy="360000"/>
              </a:xfrm>
              <a:prstGeom prst="rect">
                <a:avLst/>
              </a:prstGeom>
            </p:spPr>
          </p:pic>
        </p:grpSp>
        <p:grpSp>
          <p:nvGrpSpPr>
            <p:cNvPr id="26" name="Gruppieren 25">
              <a:extLst>
                <a:ext uri="{FF2B5EF4-FFF2-40B4-BE49-F238E27FC236}">
                  <a16:creationId xmlns:a16="http://schemas.microsoft.com/office/drawing/2014/main" id="{8866419A-0947-41F8-CCDE-ACC3ECA96FAE}"/>
                </a:ext>
              </a:extLst>
            </p:cNvPr>
            <p:cNvGrpSpPr/>
            <p:nvPr/>
          </p:nvGrpSpPr>
          <p:grpSpPr>
            <a:xfrm>
              <a:off x="8312856" y="2651142"/>
              <a:ext cx="673607" cy="779604"/>
              <a:chOff x="7059597" y="1355409"/>
              <a:chExt cx="673607" cy="779604"/>
            </a:xfrm>
          </p:grpSpPr>
          <p:pic>
            <p:nvPicPr>
              <p:cNvPr id="28" name="Grafik 27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770A99FA-59DF-4203-FF6B-D15B151628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99355" y="1775013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29" name="Grafik 28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23DE8624-8CE3-8BF8-90C7-B882DB3DE1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73204" y="13554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30" name="Grafik 29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D7E564C2-B7BF-8974-8CA0-53386DEBFB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59597" y="1355409"/>
                <a:ext cx="360000" cy="360000"/>
              </a:xfrm>
              <a:prstGeom prst="rect">
                <a:avLst/>
              </a:prstGeom>
            </p:spPr>
          </p:pic>
        </p:grpSp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2F4D1341-FCA7-EDAF-829C-10AD9B911367}"/>
                </a:ext>
              </a:extLst>
            </p:cNvPr>
            <p:cNvGrpSpPr/>
            <p:nvPr/>
          </p:nvGrpSpPr>
          <p:grpSpPr>
            <a:xfrm>
              <a:off x="10207138" y="1138683"/>
              <a:ext cx="687218" cy="779604"/>
              <a:chOff x="7986555" y="1355409"/>
              <a:chExt cx="687218" cy="779604"/>
            </a:xfrm>
          </p:grpSpPr>
          <p:pic>
            <p:nvPicPr>
              <p:cNvPr id="34" name="Grafik 33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1B0AE287-9934-C19B-7CDE-E643DF14EC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13773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35" name="Grafik 34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BF6D3B86-D6D4-E4DB-F3D9-5D9A78D411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86555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36" name="Grafik 35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E18E571C-49A4-ACAB-C5D7-2FB3366531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00162" y="13554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37" name="Grafik 36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365DCC1E-063A-46E6-C94A-C9D200E813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86555" y="1355409"/>
                <a:ext cx="360000" cy="360000"/>
              </a:xfrm>
              <a:prstGeom prst="rect">
                <a:avLst/>
              </a:prstGeom>
            </p:spPr>
          </p:pic>
        </p:grpSp>
        <p:grpSp>
          <p:nvGrpSpPr>
            <p:cNvPr id="39" name="Gruppieren 38">
              <a:extLst>
                <a:ext uri="{FF2B5EF4-FFF2-40B4-BE49-F238E27FC236}">
                  <a16:creationId xmlns:a16="http://schemas.microsoft.com/office/drawing/2014/main" id="{1B5E0878-78EE-6929-3903-BC67B1FB347E}"/>
                </a:ext>
              </a:extLst>
            </p:cNvPr>
            <p:cNvGrpSpPr/>
            <p:nvPr/>
          </p:nvGrpSpPr>
          <p:grpSpPr>
            <a:xfrm>
              <a:off x="10342485" y="2774873"/>
              <a:ext cx="687218" cy="779604"/>
              <a:chOff x="8820476" y="1355409"/>
              <a:chExt cx="687218" cy="779604"/>
            </a:xfrm>
          </p:grpSpPr>
          <p:pic>
            <p:nvPicPr>
              <p:cNvPr id="41" name="Grafik 40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0C56ED89-E612-6BAD-0AD7-C8C2EC2D59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47694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42" name="Grafik 41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7B70AF5B-532F-7684-D487-AFFB6E123A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20476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43" name="Grafik 42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0DDEF33B-27D7-1341-0E4B-E410B04B60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34083" y="1355409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44" name="Grafik 43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2DBED9EE-10CB-DA77-545E-F24DB5C7A3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clrChange>
                  <a:clrFrom>
                    <a:srgbClr val="F48024"/>
                  </a:clrFrom>
                  <a:clrTo>
                    <a:srgbClr val="F48024">
                      <a:alpha val="0"/>
                    </a:srgbClr>
                  </a:clrTo>
                </a:clrChange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colorTemperature colorTemp="15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20476" y="1355409"/>
                <a:ext cx="360000" cy="360000"/>
              </a:xfrm>
              <a:prstGeom prst="rect">
                <a:avLst/>
              </a:prstGeom>
            </p:spPr>
          </p:pic>
        </p:grpSp>
      </p:grpSp>
      <p:sp>
        <p:nvSpPr>
          <p:cNvPr id="52" name="Textfeld 51">
            <a:extLst>
              <a:ext uri="{FF2B5EF4-FFF2-40B4-BE49-F238E27FC236}">
                <a16:creationId xmlns:a16="http://schemas.microsoft.com/office/drawing/2014/main" id="{DF554A6A-B8FC-051A-B69F-4CB87F689206}"/>
              </a:ext>
            </a:extLst>
          </p:cNvPr>
          <p:cNvSpPr txBox="1"/>
          <p:nvPr/>
        </p:nvSpPr>
        <p:spPr>
          <a:xfrm>
            <a:off x="9361870" y="2346065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BB</a:t>
            </a:r>
          </a:p>
        </p:txBody>
      </p:sp>
    </p:spTree>
    <p:extLst>
      <p:ext uri="{BB962C8B-B14F-4D97-AF65-F5344CB8AC3E}">
        <p14:creationId xmlns:p14="http://schemas.microsoft.com/office/powerpoint/2010/main" val="2012206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6E804D-0941-71CF-DF6F-B37F20CB9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A4683D-B2B0-8749-E2C7-7E441F841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17CEDE-B9EC-FE84-7CD0-145A9E179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Identified</a:t>
            </a:r>
            <a:r>
              <a:rPr lang="de-DE" dirty="0"/>
              <a:t> Different Customer Groups</a:t>
            </a:r>
          </a:p>
          <a:p>
            <a:pPr lvl="1"/>
            <a:r>
              <a:rPr lang="de-DE" dirty="0" err="1"/>
              <a:t>Cater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Differences</a:t>
            </a:r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r>
              <a:rPr lang="de-DE" dirty="0" err="1"/>
              <a:t>Confirmed</a:t>
            </a:r>
            <a:r>
              <a:rPr lang="de-DE" dirty="0"/>
              <a:t> Different Spending Budgets and </a:t>
            </a:r>
            <a:r>
              <a:rPr lang="de-DE" dirty="0" err="1"/>
              <a:t>Preferences</a:t>
            </a:r>
            <a:endParaRPr lang="de-DE" dirty="0"/>
          </a:p>
          <a:p>
            <a:pPr lvl="1"/>
            <a:r>
              <a:rPr lang="de-DE" dirty="0" err="1"/>
              <a:t>Tailored</a:t>
            </a:r>
            <a:r>
              <a:rPr lang="de-DE" dirty="0"/>
              <a:t> </a:t>
            </a:r>
            <a:r>
              <a:rPr lang="de-DE" dirty="0" err="1"/>
              <a:t>Offerings</a:t>
            </a:r>
            <a:endParaRPr lang="en-US" dirty="0"/>
          </a:p>
          <a:p>
            <a:pPr lvl="1"/>
            <a:r>
              <a:rPr lang="en-US" dirty="0"/>
              <a:t>Personalized Recommendations</a:t>
            </a:r>
            <a:endParaRPr lang="de-DE" dirty="0"/>
          </a:p>
          <a:p>
            <a:pPr lvl="1"/>
            <a:r>
              <a:rPr lang="de-DE" dirty="0"/>
              <a:t>Flexibel Room Options</a:t>
            </a:r>
          </a:p>
          <a:p>
            <a:pPr lvl="1"/>
            <a:r>
              <a:rPr lang="en-US" dirty="0"/>
              <a:t>Promote Meal Packages</a:t>
            </a:r>
            <a:r>
              <a:rPr lang="de-DE" dirty="0"/>
              <a:t> 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6645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50D006-5DEB-B3ED-1569-49B05B82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525"/>
            <a:ext cx="10515600" cy="1325563"/>
          </a:xfrm>
        </p:spPr>
        <p:txBody>
          <a:bodyPr/>
          <a:lstStyle/>
          <a:p>
            <a:r>
              <a:rPr lang="en-US" dirty="0"/>
              <a:t>Setting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Up The </a:t>
            </a:r>
            <a:r>
              <a:rPr lang="en-US" dirty="0"/>
              <a:t>Stage: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7C5DA07-A3BC-B6D8-538C-E40A06838705}"/>
              </a:ext>
            </a:extLst>
          </p:cNvPr>
          <p:cNvSpPr/>
          <p:nvPr/>
        </p:nvSpPr>
        <p:spPr>
          <a:xfrm>
            <a:off x="-12700" y="1752474"/>
            <a:ext cx="3041650" cy="867905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i="1" dirty="0">
                <a:solidFill>
                  <a:schemeClr val="tx1"/>
                </a:solidFill>
              </a:rPr>
              <a:t>Company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E83B4B5-09D1-B0F0-6597-7A20CC7F17DD}"/>
              </a:ext>
            </a:extLst>
          </p:cNvPr>
          <p:cNvSpPr/>
          <p:nvPr/>
        </p:nvSpPr>
        <p:spPr>
          <a:xfrm>
            <a:off x="3289300" y="1752474"/>
            <a:ext cx="8782050" cy="86790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Consultancy</a:t>
            </a:r>
            <a:r>
              <a:rPr lang="de-DE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sz="3600" dirty="0">
                <a:solidFill>
                  <a:schemeClr val="bg1">
                    <a:lumMod val="50000"/>
                  </a:schemeClr>
                </a:solidFill>
              </a:rPr>
              <a:t>- Data Analytics Company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3AC52AE-C0DC-F156-0D8B-DAF3DBF98856}"/>
              </a:ext>
            </a:extLst>
          </p:cNvPr>
          <p:cNvSpPr/>
          <p:nvPr/>
        </p:nvSpPr>
        <p:spPr>
          <a:xfrm>
            <a:off x="-12700" y="4530232"/>
            <a:ext cx="3041650" cy="1055292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i="1" dirty="0" err="1">
                <a:solidFill>
                  <a:schemeClr val="tx1"/>
                </a:solidFill>
              </a:rPr>
              <a:t>Specs</a:t>
            </a:r>
            <a:endParaRPr lang="de-DE" sz="3600" i="1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00A57D7-7D55-4067-C1B3-CEF3A9863EAF}"/>
              </a:ext>
            </a:extLst>
          </p:cNvPr>
          <p:cNvSpPr/>
          <p:nvPr/>
        </p:nvSpPr>
        <p:spPr>
          <a:xfrm>
            <a:off x="3289300" y="4530232"/>
            <a:ext cx="8782050" cy="105529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Booking Trends &amp; Customer Preferences</a:t>
            </a:r>
            <a:endParaRPr lang="de-DE" sz="3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4C1C229-DED4-AE42-7798-58501E62E57A}"/>
              </a:ext>
            </a:extLst>
          </p:cNvPr>
          <p:cNvSpPr/>
          <p:nvPr/>
        </p:nvSpPr>
        <p:spPr>
          <a:xfrm>
            <a:off x="-12700" y="3145399"/>
            <a:ext cx="3041650" cy="867905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C5DE690-19F9-302B-9F0C-A63A32AACFAD}"/>
              </a:ext>
            </a:extLst>
          </p:cNvPr>
          <p:cNvSpPr/>
          <p:nvPr/>
        </p:nvSpPr>
        <p:spPr>
          <a:xfrm>
            <a:off x="3289300" y="3145399"/>
            <a:ext cx="8782050" cy="86790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Hotel Chain </a:t>
            </a:r>
            <a:r>
              <a:rPr lang="de-DE" sz="3600" dirty="0">
                <a:solidFill>
                  <a:schemeClr val="bg1">
                    <a:lumMod val="50000"/>
                  </a:schemeClr>
                </a:solidFill>
              </a:rPr>
              <a:t>– Multiple Properties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558D5AD6-7E07-A10B-7DFD-2502138D6AFF}"/>
              </a:ext>
            </a:extLst>
          </p:cNvPr>
          <p:cNvCxnSpPr>
            <a:cxnSpLocks/>
          </p:cNvCxnSpPr>
          <p:nvPr/>
        </p:nvCxnSpPr>
        <p:spPr>
          <a:xfrm>
            <a:off x="2882434" y="1641064"/>
            <a:ext cx="0" cy="979315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BE4D20AD-3BC2-6550-B2A4-395B266BD080}"/>
              </a:ext>
            </a:extLst>
          </p:cNvPr>
          <p:cNvCxnSpPr>
            <a:cxnSpLocks/>
          </p:cNvCxnSpPr>
          <p:nvPr/>
        </p:nvCxnSpPr>
        <p:spPr>
          <a:xfrm>
            <a:off x="2882434" y="3111614"/>
            <a:ext cx="0" cy="979315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61D3645F-3658-5B3B-5A21-268BBDD9380A}"/>
              </a:ext>
            </a:extLst>
          </p:cNvPr>
          <p:cNvCxnSpPr>
            <a:cxnSpLocks/>
          </p:cNvCxnSpPr>
          <p:nvPr/>
        </p:nvCxnSpPr>
        <p:spPr>
          <a:xfrm>
            <a:off x="2882434" y="4612573"/>
            <a:ext cx="0" cy="979315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683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25D41-4D3E-3ACB-1EF5-6BAF0A771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hteck 25">
            <a:extLst>
              <a:ext uri="{FF2B5EF4-FFF2-40B4-BE49-F238E27FC236}">
                <a16:creationId xmlns:a16="http://schemas.microsoft.com/office/drawing/2014/main" id="{10187AF0-DFEC-424B-CDD2-8AA3D195883B}"/>
              </a:ext>
            </a:extLst>
          </p:cNvPr>
          <p:cNvSpPr/>
          <p:nvPr/>
        </p:nvSpPr>
        <p:spPr>
          <a:xfrm>
            <a:off x="150396" y="1126503"/>
            <a:ext cx="3906520" cy="5410200"/>
          </a:xfrm>
          <a:prstGeom prst="rect">
            <a:avLst/>
          </a:prstGeom>
          <a:solidFill>
            <a:srgbClr val="1A16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003107FA-44A5-22AF-90D0-5775C34A5C25}"/>
              </a:ext>
            </a:extLst>
          </p:cNvPr>
          <p:cNvSpPr/>
          <p:nvPr/>
        </p:nvSpPr>
        <p:spPr>
          <a:xfrm>
            <a:off x="8120422" y="1126503"/>
            <a:ext cx="3906520" cy="5410200"/>
          </a:xfrm>
          <a:prstGeom prst="rect">
            <a:avLst/>
          </a:prstGeom>
          <a:solidFill>
            <a:srgbClr val="1A16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FF5920-FBB5-5435-E427-7074B8969D4B}"/>
              </a:ext>
            </a:extLst>
          </p:cNvPr>
          <p:cNvSpPr/>
          <p:nvPr/>
        </p:nvSpPr>
        <p:spPr>
          <a:xfrm>
            <a:off x="4130387" y="1126503"/>
            <a:ext cx="3906520" cy="5410200"/>
          </a:xfrm>
          <a:prstGeom prst="rect">
            <a:avLst/>
          </a:prstGeom>
          <a:solidFill>
            <a:srgbClr val="1A16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2D7B0B-504B-BAAE-2480-5038FA478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700"/>
            <a:ext cx="10515600" cy="867906"/>
          </a:xfrm>
        </p:spPr>
        <p:txBody>
          <a:bodyPr/>
          <a:lstStyle/>
          <a:p>
            <a:r>
              <a:rPr lang="en-US" dirty="0"/>
              <a:t>HOSPITALITY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 the </a:t>
            </a:r>
            <a:r>
              <a:rPr lang="en-US" dirty="0"/>
              <a:t>FOCUS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-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IDEATION</a:t>
            </a:r>
            <a:endParaRPr lang="de-DE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DD3DF8F-B498-B8FE-F46B-9E036FF5BFFC}"/>
              </a:ext>
            </a:extLst>
          </p:cNvPr>
          <p:cNvSpPr/>
          <p:nvPr/>
        </p:nvSpPr>
        <p:spPr>
          <a:xfrm>
            <a:off x="4447737" y="1574451"/>
            <a:ext cx="3271820" cy="86790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b="1" i="1" dirty="0">
                <a:solidFill>
                  <a:schemeClr val="bg1"/>
                </a:solidFill>
              </a:rPr>
              <a:t>WHAT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DCB9BF3-7C51-36F4-ECCC-D9651BF6BDEA}"/>
              </a:ext>
            </a:extLst>
          </p:cNvPr>
          <p:cNvSpPr/>
          <p:nvPr/>
        </p:nvSpPr>
        <p:spPr>
          <a:xfrm>
            <a:off x="4447738" y="5220850"/>
            <a:ext cx="3271819" cy="86790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i="1" dirty="0">
                <a:solidFill>
                  <a:schemeClr val="bg1"/>
                </a:solidFill>
              </a:rPr>
              <a:t>EXPECT</a:t>
            </a:r>
            <a:r>
              <a:rPr lang="de-DE" sz="3600" i="1" dirty="0">
                <a:solidFill>
                  <a:schemeClr val="bg1">
                    <a:lumMod val="65000"/>
                  </a:schemeClr>
                </a:solidFill>
              </a:rPr>
              <a:t>ATIONS</a:t>
            </a:r>
          </a:p>
        </p:txBody>
      </p:sp>
      <p:pic>
        <p:nvPicPr>
          <p:cNvPr id="7" name="Grafik 6" descr="Ein Bild, das Schwimmbecken, Gebäude, Himmel, Wasser enthält.&#10;&#10;Automatisch generierte Beschreibung">
            <a:extLst>
              <a:ext uri="{FF2B5EF4-FFF2-40B4-BE49-F238E27FC236}">
                <a16:creationId xmlns:a16="http://schemas.microsoft.com/office/drawing/2014/main" id="{68F2ED55-44D5-6077-23F6-EF36326BD7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802" y="2653153"/>
            <a:ext cx="2417690" cy="2417690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3A0E97A0-F73D-7BDC-8B73-84D5E4F5B433}"/>
              </a:ext>
            </a:extLst>
          </p:cNvPr>
          <p:cNvSpPr/>
          <p:nvPr/>
        </p:nvSpPr>
        <p:spPr>
          <a:xfrm>
            <a:off x="910287" y="1574451"/>
            <a:ext cx="2386739" cy="86790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b="1" i="1" dirty="0">
                <a:solidFill>
                  <a:schemeClr val="bg1"/>
                </a:solidFill>
              </a:rPr>
              <a:t>WHO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F3BBB8A-809A-EB6E-093F-5FFB0C62457F}"/>
              </a:ext>
            </a:extLst>
          </p:cNvPr>
          <p:cNvSpPr/>
          <p:nvPr/>
        </p:nvSpPr>
        <p:spPr>
          <a:xfrm>
            <a:off x="910287" y="5220850"/>
            <a:ext cx="2386739" cy="86790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i="1" dirty="0">
                <a:solidFill>
                  <a:schemeClr val="bg1"/>
                </a:solidFill>
              </a:rPr>
              <a:t>GUESTS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EFCB8CA-6790-BA2D-91BF-A56B9C98AD1E}"/>
              </a:ext>
            </a:extLst>
          </p:cNvPr>
          <p:cNvSpPr/>
          <p:nvPr/>
        </p:nvSpPr>
        <p:spPr>
          <a:xfrm>
            <a:off x="8514165" y="1574451"/>
            <a:ext cx="3119035" cy="86790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b="1" i="1" dirty="0">
                <a:solidFill>
                  <a:schemeClr val="bg1"/>
                </a:solidFill>
              </a:rPr>
              <a:t>HOW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55399C2-0C66-E051-F4AB-0F96BCD95873}"/>
              </a:ext>
            </a:extLst>
          </p:cNvPr>
          <p:cNvSpPr/>
          <p:nvPr/>
        </p:nvSpPr>
        <p:spPr>
          <a:xfrm>
            <a:off x="8514165" y="5220850"/>
            <a:ext cx="3119034" cy="86790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i="1" dirty="0">
                <a:solidFill>
                  <a:schemeClr val="bg1"/>
                </a:solidFill>
              </a:rPr>
              <a:t>SATISFACTION</a:t>
            </a:r>
          </a:p>
        </p:txBody>
      </p:sp>
      <p:pic>
        <p:nvPicPr>
          <p:cNvPr id="14" name="Grafik 13" descr="Ein Bild, das Himmel, Silhouette, Sonnenuntergang, draußen enthält.&#10;&#10;Automatisch generierte Beschreibung">
            <a:extLst>
              <a:ext uri="{FF2B5EF4-FFF2-40B4-BE49-F238E27FC236}">
                <a16:creationId xmlns:a16="http://schemas.microsoft.com/office/drawing/2014/main" id="{0E6BDDFB-6093-D45C-3423-6F181CFD64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837" y="2653153"/>
            <a:ext cx="2417690" cy="2417690"/>
          </a:xfrm>
          <a:prstGeom prst="rect">
            <a:avLst/>
          </a:prstGeom>
        </p:spPr>
      </p:pic>
      <p:pic>
        <p:nvPicPr>
          <p:cNvPr id="28" name="Grafik 27" descr="Ein Bild, das Wolke, draußen, Himmel, Person enthält.&#10;&#10;Automatisch generierte Beschreibung">
            <a:extLst>
              <a:ext uri="{FF2B5EF4-FFF2-40B4-BE49-F238E27FC236}">
                <a16:creationId xmlns:a16="http://schemas.microsoft.com/office/drawing/2014/main" id="{2618C7DB-4443-CDAE-EBA4-FA01962F76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56" y="2637998"/>
            <a:ext cx="2448000" cy="24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92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4CE8F-278C-AB06-0FED-58E0DC93C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2C0759-A7A5-251D-5F8C-8128211EB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550"/>
            <a:ext cx="10515600" cy="867906"/>
          </a:xfrm>
        </p:spPr>
        <p:txBody>
          <a:bodyPr/>
          <a:lstStyle/>
          <a:p>
            <a:r>
              <a:rPr lang="en-US" dirty="0"/>
              <a:t>HOSPITALITY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through </a:t>
            </a:r>
            <a:r>
              <a:rPr lang="en-US" dirty="0"/>
              <a:t>Insights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- DATA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D8ACBDBC-A78E-116E-2401-5E2B51377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825625"/>
            <a:ext cx="108458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dirty="0"/>
              <a:t>The Dataset (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119K, 32</a:t>
            </a:r>
            <a:r>
              <a:rPr kumimoji="0" lang="de-DE" altLang="de-DE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de-DE" dirty="0"/>
              <a:t>) </a:t>
            </a:r>
            <a:r>
              <a:rPr lang="de-DE" dirty="0" err="1"/>
              <a:t>provides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Hotel </a:t>
            </a:r>
            <a:r>
              <a:rPr lang="de-DE" dirty="0" err="1"/>
              <a:t>bookings</a:t>
            </a:r>
            <a:r>
              <a:rPr lang="de-DE" dirty="0"/>
              <a:t>: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Booking </a:t>
            </a:r>
            <a:r>
              <a:rPr lang="de-DE" b="1" dirty="0"/>
              <a:t>Dates</a:t>
            </a:r>
          </a:p>
          <a:p>
            <a:pPr lvl="1">
              <a:lnSpc>
                <a:spcPct val="150000"/>
              </a:lnSpc>
            </a:pP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b="1" dirty="0"/>
              <a:t>Hotels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Customer </a:t>
            </a:r>
            <a:r>
              <a:rPr lang="de-DE" b="1" dirty="0" err="1"/>
              <a:t>Demographics</a:t>
            </a:r>
            <a:endParaRPr lang="de-DE" b="1" dirty="0"/>
          </a:p>
          <a:p>
            <a:pPr lvl="1">
              <a:lnSpc>
                <a:spcPct val="150000"/>
              </a:lnSpc>
            </a:pPr>
            <a:r>
              <a:rPr lang="de-DE" dirty="0"/>
              <a:t>Booking </a:t>
            </a:r>
            <a:r>
              <a:rPr lang="de-DE" b="1" dirty="0"/>
              <a:t>Information</a:t>
            </a:r>
            <a:r>
              <a:rPr lang="de-DE" dirty="0"/>
              <a:t> (Room Type, </a:t>
            </a:r>
            <a:r>
              <a:rPr lang="de-DE" dirty="0" err="1"/>
              <a:t>Reservations</a:t>
            </a:r>
            <a:r>
              <a:rPr lang="de-DE" dirty="0"/>
              <a:t>, </a:t>
            </a:r>
            <a:r>
              <a:rPr lang="de-DE" dirty="0" err="1"/>
              <a:t>Cancellations</a:t>
            </a:r>
            <a:r>
              <a:rPr lang="de-DE" dirty="0"/>
              <a:t>)</a:t>
            </a:r>
          </a:p>
          <a:p>
            <a:pPr lvl="1">
              <a:lnSpc>
                <a:spcPct val="150000"/>
              </a:lnSpc>
            </a:pPr>
            <a:r>
              <a:rPr lang="de-DE" b="1" dirty="0" err="1"/>
              <a:t>Amenities</a:t>
            </a:r>
            <a:r>
              <a:rPr lang="de-DE" dirty="0"/>
              <a:t> (</a:t>
            </a:r>
            <a:r>
              <a:rPr lang="de-DE" dirty="0" err="1"/>
              <a:t>Meals</a:t>
            </a:r>
            <a:r>
              <a:rPr lang="de-DE" dirty="0"/>
              <a:t>, </a:t>
            </a:r>
            <a:r>
              <a:rPr lang="de-DE" dirty="0" err="1"/>
              <a:t>Parking</a:t>
            </a:r>
            <a:r>
              <a:rPr lang="de-DE" dirty="0"/>
              <a:t> Lots, Special </a:t>
            </a:r>
            <a:r>
              <a:rPr lang="de-DE" dirty="0" err="1"/>
              <a:t>Requests</a:t>
            </a:r>
            <a:r>
              <a:rPr lang="de-DE" dirty="0"/>
              <a:t>)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2868C5C-1951-EB8A-1233-C3A64201C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067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EF50C-A664-B647-9146-3CB31C04F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724A023E-3307-DDB9-FE2F-73A0831B1DFC}"/>
              </a:ext>
            </a:extLst>
          </p:cNvPr>
          <p:cNvSpPr/>
          <p:nvPr/>
        </p:nvSpPr>
        <p:spPr>
          <a:xfrm>
            <a:off x="101600" y="2994028"/>
            <a:ext cx="1568450" cy="73342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BC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241375C-BF3E-55D7-4FA2-DCF428C31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Business Case: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73F60D1-22F8-706F-A52B-2C7492C04A10}"/>
              </a:ext>
            </a:extLst>
          </p:cNvPr>
          <p:cNvSpPr txBox="1"/>
          <p:nvPr/>
        </p:nvSpPr>
        <p:spPr>
          <a:xfrm>
            <a:off x="9249690" y="6311900"/>
            <a:ext cx="2670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ADR = Average Daily Rate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BD26631F-E425-66A3-FEFF-8CE7FF24E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2100" y="2095500"/>
            <a:ext cx="10515600" cy="1314449"/>
          </a:xfrm>
        </p:spPr>
        <p:txBody>
          <a:bodyPr>
            <a:noAutofit/>
          </a:bodyPr>
          <a:lstStyle/>
          <a:p>
            <a:pPr marL="457200" lvl="1" indent="0">
              <a:lnSpc>
                <a:spcPct val="150000"/>
              </a:lnSpc>
              <a:buNone/>
            </a:pPr>
            <a:r>
              <a:rPr lang="de-DE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Different </a:t>
            </a:r>
            <a:r>
              <a:rPr lang="de-DE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guest</a:t>
            </a:r>
            <a:r>
              <a:rPr lang="de-DE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types</a:t>
            </a:r>
            <a:r>
              <a:rPr lang="de-DE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have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varying</a:t>
            </a:r>
            <a:r>
              <a:rPr lang="de-DE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spending </a:t>
            </a:r>
            <a:r>
              <a:rPr lang="de-DE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beahviours</a:t>
            </a:r>
            <a:r>
              <a:rPr lang="de-DE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</a:t>
            </a:r>
            <a:r>
              <a:rPr lang="de-DE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preferences</a:t>
            </a:r>
            <a:r>
              <a:rPr lang="de-DE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(e.g.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influencing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bookings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and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meal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packages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lang="de-DE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8059FE59-EF4D-A4DE-F82D-B91F1BC9A8F4}"/>
              </a:ext>
            </a:extLst>
          </p:cNvPr>
          <p:cNvSpPr txBox="1">
            <a:spLocks/>
          </p:cNvSpPr>
          <p:nvPr/>
        </p:nvSpPr>
        <p:spPr>
          <a:xfrm>
            <a:off x="1562100" y="3715087"/>
            <a:ext cx="10515600" cy="1333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50000"/>
              </a:lnSpc>
              <a:buNone/>
            </a:pP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Understanding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these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differences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allows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for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tailored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offerings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and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strategic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pricing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optimize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revenue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and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enhance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guest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satisfaction</a:t>
            </a:r>
            <a:endParaRPr lang="de-DE" dirty="0"/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AEF34423-AE8A-FE94-7C11-881074BDB268}"/>
              </a:ext>
            </a:extLst>
          </p:cNvPr>
          <p:cNvCxnSpPr>
            <a:cxnSpLocks/>
          </p:cNvCxnSpPr>
          <p:nvPr/>
        </p:nvCxnSpPr>
        <p:spPr>
          <a:xfrm>
            <a:off x="1720384" y="2275842"/>
            <a:ext cx="0" cy="241200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472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340B38-5457-B325-5AD3-C65A78E18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686E96BC-05A0-A45D-E8FC-7A78021F4FDA}"/>
              </a:ext>
            </a:extLst>
          </p:cNvPr>
          <p:cNvSpPr/>
          <p:nvPr/>
        </p:nvSpPr>
        <p:spPr>
          <a:xfrm>
            <a:off x="104775" y="2906713"/>
            <a:ext cx="1695450" cy="73342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HT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7112536-14AE-B4E8-4FBE-CA15DA1D9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5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Hypothesis: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A297339-68B4-D7DD-F72E-8A6A9844BBA8}"/>
              </a:ext>
            </a:extLst>
          </p:cNvPr>
          <p:cNvSpPr txBox="1"/>
          <p:nvPr/>
        </p:nvSpPr>
        <p:spPr>
          <a:xfrm>
            <a:off x="9249690" y="6311900"/>
            <a:ext cx="2670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ADR = Average Daily Rate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39D4D72-425A-B065-A485-EFDC1FCF5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1922462"/>
            <a:ext cx="10515600" cy="1704976"/>
          </a:xfrm>
        </p:spPr>
        <p:txBody>
          <a:bodyPr>
            <a:normAutofit/>
          </a:bodyPr>
          <a:lstStyle/>
          <a:p>
            <a:pPr marL="457200" lvl="1" indent="0">
              <a:lnSpc>
                <a:spcPct val="150000"/>
              </a:lnSpc>
              <a:buNone/>
            </a:pP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Different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groups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demonstrate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 different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willingness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spend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on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accomodations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(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refelected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by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the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ADR).</a:t>
            </a:r>
            <a:endParaRPr lang="de-DE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AE452C0E-1904-FD11-0D71-029723ADF19E}"/>
              </a:ext>
            </a:extLst>
          </p:cNvPr>
          <p:cNvSpPr txBox="1">
            <a:spLocks/>
          </p:cNvSpPr>
          <p:nvPr/>
        </p:nvSpPr>
        <p:spPr>
          <a:xfrm>
            <a:off x="1685925" y="3556793"/>
            <a:ext cx="10515600" cy="1333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50000"/>
              </a:lnSpc>
              <a:buNone/>
            </a:pPr>
            <a:r>
              <a:rPr lang="de-DE" dirty="0"/>
              <a:t>Different </a:t>
            </a:r>
            <a:r>
              <a:rPr lang="de-DE" dirty="0" err="1"/>
              <a:t>willingness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spend</a:t>
            </a:r>
            <a:r>
              <a:rPr lang="de-DE" dirty="0"/>
              <a:t> </a:t>
            </a:r>
            <a:r>
              <a:rPr lang="de-DE" dirty="0" err="1"/>
              <a:t>money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 </a:t>
            </a:r>
            <a:r>
              <a:rPr lang="de-DE" dirty="0" err="1"/>
              <a:t>reflects</a:t>
            </a:r>
            <a:r>
              <a:rPr lang="de-DE" dirty="0"/>
              <a:t> on </a:t>
            </a:r>
            <a:r>
              <a:rPr lang="de-DE" dirty="0" err="1"/>
              <a:t>varying</a:t>
            </a:r>
            <a:r>
              <a:rPr lang="de-DE" dirty="0"/>
              <a:t> </a:t>
            </a:r>
            <a:r>
              <a:rPr lang="de-DE" dirty="0" err="1"/>
              <a:t>preferences</a:t>
            </a:r>
            <a:r>
              <a:rPr lang="de-DE" dirty="0"/>
              <a:t> and </a:t>
            </a:r>
            <a:r>
              <a:rPr lang="de-DE" dirty="0" err="1"/>
              <a:t>requests</a:t>
            </a:r>
            <a:r>
              <a:rPr lang="de-DE" dirty="0"/>
              <a:t>.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FDE90AD4-E205-1E6F-26B0-C310FF8459C2}"/>
              </a:ext>
            </a:extLst>
          </p:cNvPr>
          <p:cNvCxnSpPr>
            <a:cxnSpLocks/>
          </p:cNvCxnSpPr>
          <p:nvPr/>
        </p:nvCxnSpPr>
        <p:spPr>
          <a:xfrm>
            <a:off x="1720384" y="2275842"/>
            <a:ext cx="0" cy="241200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430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4FC45B-102A-4F40-1FAE-4B1CD4533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3904E9-B26B-7D14-2152-26FCE07D9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0" y="3175"/>
            <a:ext cx="11430000" cy="1325563"/>
          </a:xfrm>
        </p:spPr>
        <p:txBody>
          <a:bodyPr>
            <a:normAutofit/>
          </a:bodyPr>
          <a:lstStyle/>
          <a:p>
            <a:r>
              <a:rPr lang="en-US" dirty="0"/>
              <a:t>Different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rgbClr val="1A1613"/>
                </a:solidFill>
              </a:rPr>
              <a:t>Guest Types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Identifyed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de-DE" dirty="0">
              <a:solidFill>
                <a:srgbClr val="1A1613"/>
              </a:solidFill>
            </a:endParaRPr>
          </a:p>
        </p:txBody>
      </p: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E27E7602-C50E-E4EF-9276-5F6886DFEBF7}"/>
              </a:ext>
            </a:extLst>
          </p:cNvPr>
          <p:cNvGrpSpPr>
            <a:grpSpLocks noChangeAspect="1"/>
          </p:cNvGrpSpPr>
          <p:nvPr/>
        </p:nvGrpSpPr>
        <p:grpSpPr>
          <a:xfrm>
            <a:off x="9626360" y="4543699"/>
            <a:ext cx="933158" cy="1080000"/>
            <a:chOff x="7059597" y="1355409"/>
            <a:chExt cx="673607" cy="779604"/>
          </a:xfrm>
        </p:grpSpPr>
        <p:pic>
          <p:nvPicPr>
            <p:cNvPr id="11" name="Grafik 10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F3153B12-EE76-37BE-F111-F1D6C5332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99355" y="1775013"/>
              <a:ext cx="360000" cy="360000"/>
            </a:xfrm>
            <a:prstGeom prst="rect">
              <a:avLst/>
            </a:prstGeom>
          </p:spPr>
        </p:pic>
        <p:pic>
          <p:nvPicPr>
            <p:cNvPr id="32" name="Grafik 31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B314B3E6-1EE5-4057-6AA1-E34B1DB24E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204" y="1355409"/>
              <a:ext cx="360000" cy="360000"/>
            </a:xfrm>
            <a:prstGeom prst="rect">
              <a:avLst/>
            </a:prstGeom>
          </p:spPr>
        </p:pic>
        <p:pic>
          <p:nvPicPr>
            <p:cNvPr id="33" name="Grafik 32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00CCBE93-9D0C-5D49-9C22-670C448EA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9597" y="1355409"/>
              <a:ext cx="360000" cy="360000"/>
            </a:xfrm>
            <a:prstGeom prst="rect">
              <a:avLst/>
            </a:prstGeom>
          </p:spPr>
        </p:pic>
      </p:grp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31D9A316-3D4A-2531-5E91-00459B5E912F}"/>
              </a:ext>
            </a:extLst>
          </p:cNvPr>
          <p:cNvGrpSpPr>
            <a:grpSpLocks noChangeAspect="1"/>
          </p:cNvGrpSpPr>
          <p:nvPr/>
        </p:nvGrpSpPr>
        <p:grpSpPr>
          <a:xfrm>
            <a:off x="4321252" y="4039699"/>
            <a:ext cx="2963880" cy="1584000"/>
            <a:chOff x="7986555" y="1355409"/>
            <a:chExt cx="673607" cy="360000"/>
          </a:xfrm>
        </p:grpSpPr>
        <p:pic>
          <p:nvPicPr>
            <p:cNvPr id="24" name="Grafik 23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477E158E-DB9E-FB16-9A18-60ECD62089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00162" y="1355409"/>
              <a:ext cx="360000" cy="360000"/>
            </a:xfrm>
            <a:prstGeom prst="rect">
              <a:avLst/>
            </a:prstGeom>
          </p:spPr>
        </p:pic>
        <p:pic>
          <p:nvPicPr>
            <p:cNvPr id="25" name="Grafik 24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96F745E4-FF6F-8506-7FEB-E470230B1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6555" y="1355409"/>
              <a:ext cx="360000" cy="360000"/>
            </a:xfrm>
            <a:prstGeom prst="rect">
              <a:avLst/>
            </a:prstGeom>
          </p:spPr>
        </p:pic>
      </p:grpSp>
      <p:pic>
        <p:nvPicPr>
          <p:cNvPr id="29" name="Grafik 28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B5A82FAB-7BAB-7012-A64C-283A1C0A2A7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48024"/>
              </a:clrFrom>
              <a:clrTo>
                <a:srgbClr val="F48024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948" y="4460031"/>
            <a:ext cx="1163671" cy="1163668"/>
          </a:xfrm>
          <a:prstGeom prst="rect">
            <a:avLst/>
          </a:prstGeom>
        </p:spPr>
      </p:pic>
      <p:pic>
        <p:nvPicPr>
          <p:cNvPr id="16" name="Grafik 15" descr="Ein Bild, das Diagramm, Text, Kreis, Screenshot enthält.&#10;&#10;Automatisch generierte Beschreibung">
            <a:extLst>
              <a:ext uri="{FF2B5EF4-FFF2-40B4-BE49-F238E27FC236}">
                <a16:creationId xmlns:a16="http://schemas.microsoft.com/office/drawing/2014/main" id="{E8047081-35CD-5A5A-D85E-A7C30872A8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01" y="3715360"/>
            <a:ext cx="3096677" cy="3096677"/>
          </a:xfrm>
          <a:prstGeom prst="rect">
            <a:avLst/>
          </a:prstGeom>
        </p:spPr>
      </p:pic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2A00E6A8-9B0D-47DA-C216-3F6F2CF7998F}"/>
              </a:ext>
            </a:extLst>
          </p:cNvPr>
          <p:cNvGrpSpPr/>
          <p:nvPr/>
        </p:nvGrpSpPr>
        <p:grpSpPr>
          <a:xfrm>
            <a:off x="10969684" y="4844095"/>
            <a:ext cx="687218" cy="779604"/>
            <a:chOff x="6007246" y="1355409"/>
            <a:chExt cx="687218" cy="779604"/>
          </a:xfrm>
        </p:grpSpPr>
        <p:pic>
          <p:nvPicPr>
            <p:cNvPr id="31" name="Grafik 30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EC56B8FB-BA88-4550-9443-32337E219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>
                    <a:alpha val="21176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4464" y="1775013"/>
              <a:ext cx="360000" cy="360000"/>
            </a:xfrm>
            <a:prstGeom prst="rect">
              <a:avLst/>
            </a:prstGeom>
          </p:spPr>
        </p:pic>
        <p:pic>
          <p:nvPicPr>
            <p:cNvPr id="34" name="Grafik 33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B6DA6177-8910-55B4-51A7-8459AC932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>
                    <a:alpha val="21176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07246" y="1775013"/>
              <a:ext cx="360000" cy="360000"/>
            </a:xfrm>
            <a:prstGeom prst="rect">
              <a:avLst/>
            </a:prstGeom>
          </p:spPr>
        </p:pic>
        <p:pic>
          <p:nvPicPr>
            <p:cNvPr id="39" name="Grafik 38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AD072F93-9308-8DD5-8EE7-40408FEAF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>
                    <a:alpha val="21176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0853" y="1355409"/>
              <a:ext cx="360000" cy="360000"/>
            </a:xfrm>
            <a:prstGeom prst="rect">
              <a:avLst/>
            </a:prstGeom>
          </p:spPr>
        </p:pic>
        <p:pic>
          <p:nvPicPr>
            <p:cNvPr id="41" name="Grafik 40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38228907-0953-9FC2-AFCF-74E72B879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>
                    <a:alpha val="21176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07246" y="1355409"/>
              <a:ext cx="360000" cy="360000"/>
            </a:xfrm>
            <a:prstGeom prst="rect">
              <a:avLst/>
            </a:prstGeom>
          </p:spPr>
        </p:pic>
      </p:grpSp>
      <p:pic>
        <p:nvPicPr>
          <p:cNvPr id="43" name="Grafik 42" descr="Ein Bild, das Diagramm, Reihe, Text, Steigung enthält.&#10;&#10;Automatisch generierte Beschreibung">
            <a:extLst>
              <a:ext uri="{FF2B5EF4-FFF2-40B4-BE49-F238E27FC236}">
                <a16:creationId xmlns:a16="http://schemas.microsoft.com/office/drawing/2014/main" id="{17151A33-E1F1-8AC5-33B7-9BA13207E6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08" y="1384920"/>
            <a:ext cx="3844636" cy="2306782"/>
          </a:xfrm>
          <a:prstGeom prst="rect">
            <a:avLst/>
          </a:prstGeom>
        </p:spPr>
      </p:pic>
      <p:pic>
        <p:nvPicPr>
          <p:cNvPr id="64" name="Grafik 63">
            <a:extLst>
              <a:ext uri="{FF2B5EF4-FFF2-40B4-BE49-F238E27FC236}">
                <a16:creationId xmlns:a16="http://schemas.microsoft.com/office/drawing/2014/main" id="{7346C992-3A4E-C900-E8A3-4D42115274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25635" y="2594055"/>
            <a:ext cx="1352620" cy="1162110"/>
          </a:xfrm>
          <a:prstGeom prst="rect">
            <a:avLst/>
          </a:prstGeom>
        </p:spPr>
      </p:pic>
      <p:pic>
        <p:nvPicPr>
          <p:cNvPr id="66" name="Grafik 65">
            <a:extLst>
              <a:ext uri="{FF2B5EF4-FFF2-40B4-BE49-F238E27FC236}">
                <a16:creationId xmlns:a16="http://schemas.microsoft.com/office/drawing/2014/main" id="{AB05A734-61D6-FFFF-D50F-D52442ADE9D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99866" y="1897291"/>
            <a:ext cx="835160" cy="752132"/>
          </a:xfrm>
          <a:prstGeom prst="rect">
            <a:avLst/>
          </a:prstGeom>
        </p:spPr>
      </p:pic>
      <p:pic>
        <p:nvPicPr>
          <p:cNvPr id="67" name="Grafik 66">
            <a:extLst>
              <a:ext uri="{FF2B5EF4-FFF2-40B4-BE49-F238E27FC236}">
                <a16:creationId xmlns:a16="http://schemas.microsoft.com/office/drawing/2014/main" id="{16EE5209-6661-012B-367D-6252A5634B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9890" y="2444898"/>
            <a:ext cx="1352620" cy="1162110"/>
          </a:xfrm>
          <a:prstGeom prst="rect">
            <a:avLst/>
          </a:prstGeom>
        </p:spPr>
      </p:pic>
      <p:pic>
        <p:nvPicPr>
          <p:cNvPr id="69" name="Grafik 68">
            <a:extLst>
              <a:ext uri="{FF2B5EF4-FFF2-40B4-BE49-F238E27FC236}">
                <a16:creationId xmlns:a16="http://schemas.microsoft.com/office/drawing/2014/main" id="{5A796439-96DC-5884-0A7B-6129ECBE85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90784" y="1762999"/>
            <a:ext cx="925062" cy="1002150"/>
          </a:xfrm>
          <a:prstGeom prst="rect">
            <a:avLst/>
          </a:prstGeom>
        </p:spPr>
      </p:pic>
      <p:pic>
        <p:nvPicPr>
          <p:cNvPr id="71" name="Grafik 70">
            <a:extLst>
              <a:ext uri="{FF2B5EF4-FFF2-40B4-BE49-F238E27FC236}">
                <a16:creationId xmlns:a16="http://schemas.microsoft.com/office/drawing/2014/main" id="{B7219CBC-D819-9694-BC78-400D0D94449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418448" y="2399784"/>
            <a:ext cx="805667" cy="821362"/>
          </a:xfrm>
          <a:prstGeom prst="rect">
            <a:avLst/>
          </a:prstGeom>
        </p:spPr>
      </p:pic>
      <p:cxnSp>
        <p:nvCxnSpPr>
          <p:cNvPr id="73" name="Gerader Verbinder 72">
            <a:extLst>
              <a:ext uri="{FF2B5EF4-FFF2-40B4-BE49-F238E27FC236}">
                <a16:creationId xmlns:a16="http://schemas.microsoft.com/office/drawing/2014/main" id="{58459DAE-B0E2-392A-5722-3463D333575C}"/>
              </a:ext>
            </a:extLst>
          </p:cNvPr>
          <p:cNvCxnSpPr/>
          <p:nvPr/>
        </p:nvCxnSpPr>
        <p:spPr>
          <a:xfrm>
            <a:off x="7173800" y="2025552"/>
            <a:ext cx="61275" cy="3996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>
            <a:extLst>
              <a:ext uri="{FF2B5EF4-FFF2-40B4-BE49-F238E27FC236}">
                <a16:creationId xmlns:a16="http://schemas.microsoft.com/office/drawing/2014/main" id="{E7AF8C98-EAA7-42F1-02C6-B04C4448CBBE}"/>
              </a:ext>
            </a:extLst>
          </p:cNvPr>
          <p:cNvCxnSpPr/>
          <p:nvPr/>
        </p:nvCxnSpPr>
        <p:spPr>
          <a:xfrm>
            <a:off x="9475510" y="1975281"/>
            <a:ext cx="61275" cy="3996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feld 74">
            <a:extLst>
              <a:ext uri="{FF2B5EF4-FFF2-40B4-BE49-F238E27FC236}">
                <a16:creationId xmlns:a16="http://schemas.microsoft.com/office/drawing/2014/main" id="{64D87335-12D5-2FAC-3C0F-78673FA1508B}"/>
              </a:ext>
            </a:extLst>
          </p:cNvPr>
          <p:cNvSpPr txBox="1"/>
          <p:nvPr/>
        </p:nvSpPr>
        <p:spPr>
          <a:xfrm>
            <a:off x="5345321" y="5841886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Couples</a:t>
            </a:r>
            <a:endParaRPr lang="de-DE" dirty="0"/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6B0B647B-962A-9C16-6FC4-91229072979E}"/>
              </a:ext>
            </a:extLst>
          </p:cNvPr>
          <p:cNvSpPr txBox="1"/>
          <p:nvPr/>
        </p:nvSpPr>
        <p:spPr>
          <a:xfrm>
            <a:off x="7750726" y="5841886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Singles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81677AB8-76C9-BB77-9D80-191227B97083}"/>
              </a:ext>
            </a:extLst>
          </p:cNvPr>
          <p:cNvSpPr txBox="1"/>
          <p:nvPr/>
        </p:nvSpPr>
        <p:spPr>
          <a:xfrm>
            <a:off x="9687593" y="5841886"/>
            <a:ext cx="1026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Families</a:t>
            </a:r>
            <a:endParaRPr lang="de-DE" dirty="0"/>
          </a:p>
        </p:txBody>
      </p:sp>
      <p:sp>
        <p:nvSpPr>
          <p:cNvPr id="78" name="Textfeld 77">
            <a:extLst>
              <a:ext uri="{FF2B5EF4-FFF2-40B4-BE49-F238E27FC236}">
                <a16:creationId xmlns:a16="http://schemas.microsoft.com/office/drawing/2014/main" id="{06F90273-8159-C133-CFC6-B07CD089219F}"/>
              </a:ext>
            </a:extLst>
          </p:cNvPr>
          <p:cNvSpPr txBox="1"/>
          <p:nvPr/>
        </p:nvSpPr>
        <p:spPr>
          <a:xfrm>
            <a:off x="10897367" y="5841886"/>
            <a:ext cx="918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Groups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EDF386EF-0BA6-AEBB-EA42-935EF5DB5676}"/>
              </a:ext>
            </a:extLst>
          </p:cNvPr>
          <p:cNvSpPr txBox="1"/>
          <p:nvPr/>
        </p:nvSpPr>
        <p:spPr>
          <a:xfrm>
            <a:off x="5965248" y="1040796"/>
            <a:ext cx="1997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accent5">
                    <a:lumMod val="75000"/>
                  </a:schemeClr>
                </a:solidFill>
              </a:rPr>
              <a:t>4 Groups</a:t>
            </a:r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AE905808-792D-B6AA-FB3F-5319B3AC63FF}"/>
              </a:ext>
            </a:extLst>
          </p:cNvPr>
          <p:cNvSpPr txBox="1"/>
          <p:nvPr/>
        </p:nvSpPr>
        <p:spPr>
          <a:xfrm>
            <a:off x="8855047" y="1016476"/>
            <a:ext cx="2234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rgbClr val="FF9933"/>
                </a:solidFill>
              </a:rPr>
              <a:t>3 Seasons</a:t>
            </a:r>
          </a:p>
        </p:txBody>
      </p:sp>
      <p:pic>
        <p:nvPicPr>
          <p:cNvPr id="81" name="Grafik 80">
            <a:extLst>
              <a:ext uri="{FF2B5EF4-FFF2-40B4-BE49-F238E27FC236}">
                <a16:creationId xmlns:a16="http://schemas.microsoft.com/office/drawing/2014/main" id="{C824C3F0-2AAC-84F9-BB14-B5F6EE6872A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62157" y="2581215"/>
            <a:ext cx="925062" cy="1002150"/>
          </a:xfrm>
          <a:prstGeom prst="rect">
            <a:avLst/>
          </a:prstGeom>
        </p:spPr>
      </p:pic>
      <p:pic>
        <p:nvPicPr>
          <p:cNvPr id="82" name="Grafik 81">
            <a:extLst>
              <a:ext uri="{FF2B5EF4-FFF2-40B4-BE49-F238E27FC236}">
                <a16:creationId xmlns:a16="http://schemas.microsoft.com/office/drawing/2014/main" id="{CC33DDAB-9237-761C-E085-D43EA8E278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25637" y="2832499"/>
            <a:ext cx="835160" cy="752132"/>
          </a:xfrm>
          <a:prstGeom prst="rect">
            <a:avLst/>
          </a:prstGeom>
        </p:spPr>
      </p:pic>
      <p:pic>
        <p:nvPicPr>
          <p:cNvPr id="83" name="Grafik 82">
            <a:extLst>
              <a:ext uri="{FF2B5EF4-FFF2-40B4-BE49-F238E27FC236}">
                <a16:creationId xmlns:a16="http://schemas.microsoft.com/office/drawing/2014/main" id="{7ABC6101-F880-0C14-2E8A-F6FC77B7FDF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47481" y="1904261"/>
            <a:ext cx="805667" cy="82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76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E9F52-5847-946C-97BA-B2F98D6F6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294176-88DF-9F38-E230-1AD53B24A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0" y="3175"/>
            <a:ext cx="11430000" cy="1325563"/>
          </a:xfrm>
        </p:spPr>
        <p:txBody>
          <a:bodyPr>
            <a:normAutofit/>
          </a:bodyPr>
          <a:lstStyle/>
          <a:p>
            <a:r>
              <a:rPr lang="en-US" dirty="0"/>
              <a:t>Average Daily Rate (ADR)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 Guest</a:t>
            </a:r>
            <a:endParaRPr lang="de-DE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AE0B5B2B-038C-100A-D5F2-50B9EBBF9F28}"/>
              </a:ext>
            </a:extLst>
          </p:cNvPr>
          <p:cNvSpPr txBox="1"/>
          <p:nvPr/>
        </p:nvSpPr>
        <p:spPr>
          <a:xfrm>
            <a:off x="671758" y="4748328"/>
            <a:ext cx="10097842" cy="153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/>
              <a:t>ADR – Recommendations: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Tailored Offerings for each guest type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(group/family discount, special deals for couples and singles)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Enhance Amenities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(e.g. spa treatments, kid-friendly activities)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Feedback Mechanism 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Gather further analysis on preferences -&gt; tailor offerings and available amenities)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3E9D0FD-9EA2-41CD-6B94-865DE5B106F5}"/>
              </a:ext>
            </a:extLst>
          </p:cNvPr>
          <p:cNvSpPr txBox="1"/>
          <p:nvPr/>
        </p:nvSpPr>
        <p:spPr>
          <a:xfrm>
            <a:off x="5503333" y="6581001"/>
            <a:ext cx="66886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/>
              <a:t>ADR</a:t>
            </a:r>
            <a:r>
              <a:rPr lang="en-US" sz="1200" dirty="0"/>
              <a:t> as defined by dividing the sum of all lodging transactions by the total number of staying nights</a:t>
            </a:r>
            <a:endParaRPr lang="de-DE" sz="1200" dirty="0"/>
          </a:p>
        </p:txBody>
      </p:sp>
      <p:pic>
        <p:nvPicPr>
          <p:cNvPr id="40" name="Grafik 39" descr="Ein Bild, das Text, Screenshot, Diagramm, Rechteck enthält.&#10;&#10;Automatisch generierte Beschreibung">
            <a:extLst>
              <a:ext uri="{FF2B5EF4-FFF2-40B4-BE49-F238E27FC236}">
                <a16:creationId xmlns:a16="http://schemas.microsoft.com/office/drawing/2014/main" id="{AF81EA01-2D5B-27AE-38CA-CE69282C57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72" y="1622856"/>
            <a:ext cx="5015163" cy="3009098"/>
          </a:xfrm>
          <a:prstGeom prst="rect">
            <a:avLst/>
          </a:prstGeom>
        </p:spPr>
      </p:pic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E1823880-FF16-5398-B29C-D1C6E85E5182}"/>
              </a:ext>
            </a:extLst>
          </p:cNvPr>
          <p:cNvGrpSpPr/>
          <p:nvPr/>
        </p:nvGrpSpPr>
        <p:grpSpPr>
          <a:xfrm>
            <a:off x="6079862" y="2469234"/>
            <a:ext cx="938924" cy="1873160"/>
            <a:chOff x="6381817" y="1477622"/>
            <a:chExt cx="938924" cy="1873160"/>
          </a:xfrm>
        </p:grpSpPr>
        <p:grpSp>
          <p:nvGrpSpPr>
            <p:cNvPr id="38" name="Gruppieren 37">
              <a:extLst>
                <a:ext uri="{FF2B5EF4-FFF2-40B4-BE49-F238E27FC236}">
                  <a16:creationId xmlns:a16="http://schemas.microsoft.com/office/drawing/2014/main" id="{E584C367-E262-6946-F486-05B59554941A}"/>
                </a:ext>
              </a:extLst>
            </p:cNvPr>
            <p:cNvGrpSpPr/>
            <p:nvPr/>
          </p:nvGrpSpPr>
          <p:grpSpPr>
            <a:xfrm>
              <a:off x="6507670" y="2571178"/>
              <a:ext cx="687218" cy="779604"/>
              <a:chOff x="6007246" y="1355409"/>
              <a:chExt cx="687218" cy="779604"/>
            </a:xfrm>
          </p:grpSpPr>
          <p:pic>
            <p:nvPicPr>
              <p:cNvPr id="4" name="Grafik 3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675E7FA4-257B-3161-5EBA-93BA71A3D2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34464" y="1775013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7" name="Grafik 6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5FEE34B9-9FF0-08B9-210D-77EE498054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7246" y="1775013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17" name="Grafik 16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1C2B4ED5-D706-530E-4DFF-A5B65FFE18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20853" y="13554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19" name="Grafik 18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FAD65730-7790-4A2E-D788-498044B214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>
                      <a:alpha val="21176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7246" y="1355409"/>
                <a:ext cx="360000" cy="360000"/>
              </a:xfrm>
              <a:prstGeom prst="rect">
                <a:avLst/>
              </a:prstGeom>
            </p:spPr>
          </p:pic>
        </p:grpSp>
        <p:pic>
          <p:nvPicPr>
            <p:cNvPr id="10" name="Grafik 9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26B46121-D4E9-59B4-5BB2-A17BB471F1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1817" y="1477622"/>
              <a:ext cx="938924" cy="938924"/>
            </a:xfrm>
            <a:prstGeom prst="rect">
              <a:avLst/>
            </a:prstGeom>
          </p:spPr>
        </p:pic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17231F-5B21-348D-B240-B840827FDE10}"/>
              </a:ext>
            </a:extLst>
          </p:cNvPr>
          <p:cNvGrpSpPr/>
          <p:nvPr/>
        </p:nvGrpSpPr>
        <p:grpSpPr>
          <a:xfrm>
            <a:off x="8018232" y="2621061"/>
            <a:ext cx="787097" cy="1721333"/>
            <a:chOff x="7563267" y="1629449"/>
            <a:chExt cx="787097" cy="1721333"/>
          </a:xfrm>
        </p:grpSpPr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D6E055FC-509B-C6BC-6829-8CF6301E1625}"/>
                </a:ext>
              </a:extLst>
            </p:cNvPr>
            <p:cNvGrpSpPr/>
            <p:nvPr/>
          </p:nvGrpSpPr>
          <p:grpSpPr>
            <a:xfrm>
              <a:off x="7620012" y="2571178"/>
              <a:ext cx="673607" cy="779604"/>
              <a:chOff x="7059597" y="1355409"/>
              <a:chExt cx="673607" cy="779604"/>
            </a:xfrm>
          </p:grpSpPr>
          <p:pic>
            <p:nvPicPr>
              <p:cNvPr id="11" name="Grafik 10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BCF1A271-4F7A-70C9-1840-BB0AC04999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99355" y="1775013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32" name="Grafik 31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453C2424-21BF-4261-0B6F-4B096774C2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73204" y="13554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33" name="Grafik 32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535B3840-36B6-325E-9D66-D8ECCF60AD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59597" y="1355409"/>
                <a:ext cx="360000" cy="360000"/>
              </a:xfrm>
              <a:prstGeom prst="rect">
                <a:avLst/>
              </a:prstGeom>
            </p:spPr>
          </p:pic>
        </p:grpSp>
        <p:pic>
          <p:nvPicPr>
            <p:cNvPr id="12" name="Grafik 11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F0F3C05C-19B5-B321-F1E1-52366D9E19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3267" y="1629449"/>
              <a:ext cx="787097" cy="787097"/>
            </a:xfrm>
            <a:prstGeom prst="rect">
              <a:avLst/>
            </a:prstGeom>
          </p:spPr>
        </p:pic>
      </p:grp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3E6EB1F7-440E-70F8-F831-09600B0EDC68}"/>
              </a:ext>
            </a:extLst>
          </p:cNvPr>
          <p:cNvGrpSpPr/>
          <p:nvPr/>
        </p:nvGrpSpPr>
        <p:grpSpPr>
          <a:xfrm>
            <a:off x="9596464" y="2867053"/>
            <a:ext cx="687218" cy="1475341"/>
            <a:chOff x="8674139" y="1875441"/>
            <a:chExt cx="687218" cy="1475341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A17A735A-C8DE-99FE-8F77-09967FEDE5E0}"/>
                </a:ext>
              </a:extLst>
            </p:cNvPr>
            <p:cNvGrpSpPr/>
            <p:nvPr/>
          </p:nvGrpSpPr>
          <p:grpSpPr>
            <a:xfrm>
              <a:off x="8674139" y="2571178"/>
              <a:ext cx="687218" cy="779604"/>
              <a:chOff x="7986555" y="1355409"/>
              <a:chExt cx="687218" cy="779604"/>
            </a:xfrm>
          </p:grpSpPr>
          <p:pic>
            <p:nvPicPr>
              <p:cNvPr id="22" name="Grafik 21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B5795312-6F1C-7489-4AEA-9208EE260D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13773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23" name="Grafik 22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0512F471-029E-309F-4A87-4160D62392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86555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24" name="Grafik 23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1053A93B-459B-2E07-D338-FA3E19C33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00162" y="1355409"/>
                <a:ext cx="360000" cy="360000"/>
              </a:xfrm>
              <a:prstGeom prst="rect">
                <a:avLst/>
              </a:prstGeom>
            </p:spPr>
          </p:pic>
          <p:pic>
            <p:nvPicPr>
              <p:cNvPr id="25" name="Grafik 24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8BC3655F-489D-1388-E39C-C6F3F54837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86555" y="1355409"/>
                <a:ext cx="360000" cy="360000"/>
              </a:xfrm>
              <a:prstGeom prst="rect">
                <a:avLst/>
              </a:prstGeom>
            </p:spPr>
          </p:pic>
        </p:grpSp>
        <p:pic>
          <p:nvPicPr>
            <p:cNvPr id="13" name="Grafik 12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9470AFCB-69AB-3C65-3A3E-A81E475DC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47196" y="1875441"/>
              <a:ext cx="541105" cy="541105"/>
            </a:xfrm>
            <a:prstGeom prst="rect">
              <a:avLst/>
            </a:prstGeom>
          </p:spPr>
        </p:pic>
      </p:grp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7746DA9A-17ED-5956-CD7E-2B50C263A220}"/>
              </a:ext>
            </a:extLst>
          </p:cNvPr>
          <p:cNvGrpSpPr/>
          <p:nvPr/>
        </p:nvGrpSpPr>
        <p:grpSpPr>
          <a:xfrm>
            <a:off x="11099731" y="3048157"/>
            <a:ext cx="721729" cy="1294237"/>
            <a:chOff x="9958966" y="2056545"/>
            <a:chExt cx="721729" cy="1294237"/>
          </a:xfrm>
        </p:grpSpPr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C786A529-2D43-DF06-F673-78C96D46CFC3}"/>
                </a:ext>
              </a:extLst>
            </p:cNvPr>
            <p:cNvGrpSpPr/>
            <p:nvPr/>
          </p:nvGrpSpPr>
          <p:grpSpPr>
            <a:xfrm>
              <a:off x="9993477" y="2571178"/>
              <a:ext cx="687218" cy="779604"/>
              <a:chOff x="8820476" y="1355409"/>
              <a:chExt cx="687218" cy="779604"/>
            </a:xfrm>
          </p:grpSpPr>
          <p:pic>
            <p:nvPicPr>
              <p:cNvPr id="26" name="Grafik 25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1BC37769-6EA9-9CD2-FDAD-367FDC14AE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47694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27" name="Grafik 26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3419F8E1-3A29-1EAA-82DE-A025EAA3AF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20476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28" name="Grafik 27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927637BD-CD0A-E76B-1B46-96A0AD9951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34083" y="1355409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29" name="Grafik 28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44156E2A-95E3-4FBC-E80B-A432822E85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clrChange>
                  <a:clrFrom>
                    <a:srgbClr val="F48024"/>
                  </a:clrFrom>
                  <a:clrTo>
                    <a:srgbClr val="F48024">
                      <a:alpha val="0"/>
                    </a:srgbClr>
                  </a:clrTo>
                </a:clrChange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colorTemperature colorTemp="15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20476" y="1355409"/>
                <a:ext cx="360000" cy="360000"/>
              </a:xfrm>
              <a:prstGeom prst="rect">
                <a:avLst/>
              </a:prstGeom>
            </p:spPr>
          </p:pic>
        </p:grpSp>
        <p:pic>
          <p:nvPicPr>
            <p:cNvPr id="15" name="Grafik 14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8C816A3C-E424-D0B3-62A2-4F42E5D0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58966" y="2056545"/>
              <a:ext cx="360001" cy="3600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3059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7B420-5002-E8F3-A44E-804DC014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E325E8-C482-54A4-4310-A9477BEAA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0" y="9525"/>
            <a:ext cx="11430000" cy="1325563"/>
          </a:xfrm>
        </p:spPr>
        <p:txBody>
          <a:bodyPr>
            <a:normAutofit/>
          </a:bodyPr>
          <a:lstStyle/>
          <a:p>
            <a:r>
              <a:rPr lang="en-US" dirty="0"/>
              <a:t>No of Special Requests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 Guest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AFA9E70-0C9A-00F4-A957-0E83BCBE506C}"/>
              </a:ext>
            </a:extLst>
          </p:cNvPr>
          <p:cNvSpPr txBox="1"/>
          <p:nvPr/>
        </p:nvSpPr>
        <p:spPr>
          <a:xfrm>
            <a:off x="434340" y="5121867"/>
            <a:ext cx="9933940" cy="13539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de-DE"/>
            </a:defPPr>
            <a:lvl1pPr>
              <a:lnSpc>
                <a:spcPct val="150000"/>
              </a:lnSpc>
              <a:defRPr sz="1400" b="1"/>
            </a:lvl1pPr>
          </a:lstStyle>
          <a:p>
            <a:r>
              <a:rPr lang="en-US" dirty="0"/>
              <a:t>Meal Type Preferences –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Personalized Recommendations 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</a:rPr>
              <a:t>(Targeted marketing and special offers for singles)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Ease of Booking: 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</a:rPr>
              <a:t>(Facilitate the ease of add special options)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Clear Information: 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</a:rPr>
              <a:t>(Include further investigations on why certain groups prefer certain meal types)</a:t>
            </a:r>
          </a:p>
        </p:txBody>
      </p:sp>
      <p:pic>
        <p:nvPicPr>
          <p:cNvPr id="4" name="Grafik 3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E6CCF9AA-648A-028A-4C0D-865A38DF5A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15" y="1025192"/>
            <a:ext cx="6171490" cy="3702894"/>
          </a:xfrm>
          <a:prstGeom prst="rect">
            <a:avLst/>
          </a:prstGeom>
        </p:spPr>
      </p:pic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37F1BE38-3CB0-3CDD-FCDD-2164D246116A}"/>
              </a:ext>
            </a:extLst>
          </p:cNvPr>
          <p:cNvGrpSpPr>
            <a:grpSpLocks noChangeAspect="1"/>
          </p:cNvGrpSpPr>
          <p:nvPr/>
        </p:nvGrpSpPr>
        <p:grpSpPr>
          <a:xfrm>
            <a:off x="6917882" y="2068498"/>
            <a:ext cx="5067407" cy="2971129"/>
            <a:chOff x="7548656" y="2012611"/>
            <a:chExt cx="3741642" cy="2193806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7D89407D-D64C-411E-F7E0-7A12B8993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69043" y="2012611"/>
              <a:ext cx="1835244" cy="1625684"/>
            </a:xfrm>
            <a:prstGeom prst="rect">
              <a:avLst/>
            </a:prstGeom>
          </p:spPr>
        </p:pic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DB625343-656E-35F1-4D34-D1BBDDCAFF69}"/>
                </a:ext>
              </a:extLst>
            </p:cNvPr>
            <p:cNvGrpSpPr/>
            <p:nvPr/>
          </p:nvGrpSpPr>
          <p:grpSpPr>
            <a:xfrm>
              <a:off x="7810694" y="2405849"/>
              <a:ext cx="1476716" cy="1756335"/>
              <a:chOff x="7272214" y="2405849"/>
              <a:chExt cx="1476716" cy="1756335"/>
            </a:xfrm>
          </p:grpSpPr>
          <p:grpSp>
            <p:nvGrpSpPr>
              <p:cNvPr id="19" name="Gruppieren 18">
                <a:extLst>
                  <a:ext uri="{FF2B5EF4-FFF2-40B4-BE49-F238E27FC236}">
                    <a16:creationId xmlns:a16="http://schemas.microsoft.com/office/drawing/2014/main" id="{632BA988-CAB4-3398-7518-9DEEA33CE98A}"/>
                  </a:ext>
                </a:extLst>
              </p:cNvPr>
              <p:cNvGrpSpPr/>
              <p:nvPr/>
            </p:nvGrpSpPr>
            <p:grpSpPr>
              <a:xfrm>
                <a:off x="7272214" y="2405849"/>
                <a:ext cx="687218" cy="779604"/>
                <a:chOff x="6007246" y="1355409"/>
                <a:chExt cx="687218" cy="779604"/>
              </a:xfrm>
            </p:grpSpPr>
            <p:pic>
              <p:nvPicPr>
                <p:cNvPr id="21" name="Grafik 20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22882FA1-75AD-0772-A544-C41E4C6658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clrChange>
                    <a:clrFrom>
                      <a:srgbClr val="000000">
                        <a:alpha val="21176"/>
                      </a:srgbClr>
                    </a:clrFrom>
                    <a:clrTo>
                      <a:srgbClr val="000000">
                        <a:alpha val="0"/>
                      </a:srgbClr>
                    </a:clrTo>
                  </a:clrChange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34464" y="1775013"/>
                  <a:ext cx="360000" cy="360000"/>
                </a:xfrm>
                <a:prstGeom prst="rect">
                  <a:avLst/>
                </a:prstGeom>
              </p:spPr>
            </p:pic>
            <p:pic>
              <p:nvPicPr>
                <p:cNvPr id="22" name="Grafik 21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58371CE2-A577-F3B3-7FC3-DF6904E8BD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clrChange>
                    <a:clrFrom>
                      <a:srgbClr val="000000">
                        <a:alpha val="21176"/>
                      </a:srgbClr>
                    </a:clrFrom>
                    <a:clrTo>
                      <a:srgbClr val="000000">
                        <a:alpha val="0"/>
                      </a:srgbClr>
                    </a:clrTo>
                  </a:clrChange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07246" y="1775013"/>
                  <a:ext cx="360000" cy="360000"/>
                </a:xfrm>
                <a:prstGeom prst="rect">
                  <a:avLst/>
                </a:prstGeom>
              </p:spPr>
            </p:pic>
            <p:pic>
              <p:nvPicPr>
                <p:cNvPr id="23" name="Grafik 22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0F8F93C7-011C-FD86-220A-AD1D7B8BA2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clrChange>
                    <a:clrFrom>
                      <a:srgbClr val="000000">
                        <a:alpha val="21176"/>
                      </a:srgbClr>
                    </a:clrFrom>
                    <a:clrTo>
                      <a:srgbClr val="000000">
                        <a:alpha val="0"/>
                      </a:srgbClr>
                    </a:clrTo>
                  </a:clrChange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20853" y="1355409"/>
                  <a:ext cx="360000" cy="360000"/>
                </a:xfrm>
                <a:prstGeom prst="rect">
                  <a:avLst/>
                </a:prstGeom>
              </p:spPr>
            </p:pic>
            <p:pic>
              <p:nvPicPr>
                <p:cNvPr id="24" name="Grafik 23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2FC76219-4661-99AC-219E-5D7A2D0EAD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clrChange>
                    <a:clrFrom>
                      <a:srgbClr val="000000">
                        <a:alpha val="21176"/>
                      </a:srgbClr>
                    </a:clrFrom>
                    <a:clrTo>
                      <a:srgbClr val="000000">
                        <a:alpha val="0"/>
                      </a:srgbClr>
                    </a:clrTo>
                  </a:clrChange>
                  <a:duotone>
                    <a:schemeClr val="accent5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07246" y="1355409"/>
                  <a:ext cx="360000" cy="360000"/>
                </a:xfrm>
                <a:prstGeom prst="rect">
                  <a:avLst/>
                </a:prstGeom>
              </p:spPr>
            </p:pic>
          </p:grpSp>
          <p:grpSp>
            <p:nvGrpSpPr>
              <p:cNvPr id="26" name="Gruppieren 25">
                <a:extLst>
                  <a:ext uri="{FF2B5EF4-FFF2-40B4-BE49-F238E27FC236}">
                    <a16:creationId xmlns:a16="http://schemas.microsoft.com/office/drawing/2014/main" id="{A663F076-068F-92FA-7AD7-4ED89C1830AA}"/>
                  </a:ext>
                </a:extLst>
              </p:cNvPr>
              <p:cNvGrpSpPr/>
              <p:nvPr/>
            </p:nvGrpSpPr>
            <p:grpSpPr>
              <a:xfrm>
                <a:off x="8075323" y="2405849"/>
                <a:ext cx="673607" cy="779604"/>
                <a:chOff x="7059597" y="1355409"/>
                <a:chExt cx="673607" cy="779604"/>
              </a:xfrm>
            </p:grpSpPr>
            <p:pic>
              <p:nvPicPr>
                <p:cNvPr id="28" name="Grafik 27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8AF4CC26-7C4C-1970-0513-177008D9C3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99355" y="1775013"/>
                  <a:ext cx="360000" cy="360000"/>
                </a:xfrm>
                <a:prstGeom prst="rect">
                  <a:avLst/>
                </a:prstGeom>
              </p:spPr>
            </p:pic>
            <p:pic>
              <p:nvPicPr>
                <p:cNvPr id="29" name="Grafik 28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3AA8A2D5-3767-8AEB-E06F-B413A99320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373204" y="1355409"/>
                  <a:ext cx="360000" cy="360000"/>
                </a:xfrm>
                <a:prstGeom prst="rect">
                  <a:avLst/>
                </a:prstGeom>
              </p:spPr>
            </p:pic>
            <p:pic>
              <p:nvPicPr>
                <p:cNvPr id="30" name="Grafik 29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0E55DAFD-1624-5CFD-F5F2-A97C16EF2E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059597" y="1355409"/>
                  <a:ext cx="360000" cy="360000"/>
                </a:xfrm>
                <a:prstGeom prst="rect">
                  <a:avLst/>
                </a:prstGeom>
              </p:spPr>
            </p:pic>
          </p:grpSp>
          <p:grpSp>
            <p:nvGrpSpPr>
              <p:cNvPr id="32" name="Gruppieren 31">
                <a:extLst>
                  <a:ext uri="{FF2B5EF4-FFF2-40B4-BE49-F238E27FC236}">
                    <a16:creationId xmlns:a16="http://schemas.microsoft.com/office/drawing/2014/main" id="{76F97EE9-F73A-3185-DE7B-8934128C71C3}"/>
                  </a:ext>
                </a:extLst>
              </p:cNvPr>
              <p:cNvGrpSpPr/>
              <p:nvPr/>
            </p:nvGrpSpPr>
            <p:grpSpPr>
              <a:xfrm>
                <a:off x="7731714" y="3382580"/>
                <a:ext cx="687218" cy="779604"/>
                <a:chOff x="7986555" y="1355409"/>
                <a:chExt cx="687218" cy="779604"/>
              </a:xfrm>
            </p:grpSpPr>
            <p:pic>
              <p:nvPicPr>
                <p:cNvPr id="34" name="Grafik 33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C18F7EA9-75BE-CC20-B4D1-37B62ECEBF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13773" y="1775013"/>
                  <a:ext cx="360000" cy="360000"/>
                </a:xfrm>
                <a:prstGeom prst="ellipse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35" name="Grafik 34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F516771D-EE83-0F3B-C0E1-E9A89687D3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986555" y="1775013"/>
                  <a:ext cx="360000" cy="360000"/>
                </a:xfrm>
                <a:prstGeom prst="ellipse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36" name="Grafik 35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8A2F1675-BE00-ED48-5F62-D3B934B187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00162" y="1355409"/>
                  <a:ext cx="360000" cy="360000"/>
                </a:xfrm>
                <a:prstGeom prst="rect">
                  <a:avLst/>
                </a:prstGeom>
              </p:spPr>
            </p:pic>
            <p:pic>
              <p:nvPicPr>
                <p:cNvPr id="37" name="Grafik 36" descr="Ein Bild, das Schwarz, Dunkelheit enthält.&#10;&#10;Automatisch generierte Beschreibung">
                  <a:extLst>
                    <a:ext uri="{FF2B5EF4-FFF2-40B4-BE49-F238E27FC236}">
                      <a16:creationId xmlns:a16="http://schemas.microsoft.com/office/drawing/2014/main" id="{4DE5D942-D0C5-59F0-9661-E35603C323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986555" y="1355409"/>
                  <a:ext cx="360000" cy="3600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" name="Gruppieren 38">
              <a:extLst>
                <a:ext uri="{FF2B5EF4-FFF2-40B4-BE49-F238E27FC236}">
                  <a16:creationId xmlns:a16="http://schemas.microsoft.com/office/drawing/2014/main" id="{7DA022D2-C7A7-47DA-6D18-3F074F93DCF8}"/>
                </a:ext>
              </a:extLst>
            </p:cNvPr>
            <p:cNvGrpSpPr/>
            <p:nvPr/>
          </p:nvGrpSpPr>
          <p:grpSpPr>
            <a:xfrm>
              <a:off x="10603080" y="2663019"/>
              <a:ext cx="687218" cy="779604"/>
              <a:chOff x="8820476" y="1355409"/>
              <a:chExt cx="687218" cy="779604"/>
            </a:xfrm>
          </p:grpSpPr>
          <p:pic>
            <p:nvPicPr>
              <p:cNvPr id="41" name="Grafik 40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61390E93-163C-41C8-0AC4-1CE4FE247D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47694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42" name="Grafik 41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724566CE-9CA2-7B85-DAFC-D6AEBEB35A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20476" y="1775013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43" name="Grafik 42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CCAD8299-BFA4-95A0-0B08-FD9F6C337E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34083" y="1355409"/>
                <a:ext cx="360000" cy="3600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44" name="Grafik 43" descr="Ein Bild, das Schwarz, Dunkelheit enthält.&#10;&#10;Automatisch generierte Beschreibung">
                <a:extLst>
                  <a:ext uri="{FF2B5EF4-FFF2-40B4-BE49-F238E27FC236}">
                    <a16:creationId xmlns:a16="http://schemas.microsoft.com/office/drawing/2014/main" id="{7DDD5642-4543-CEEF-38FA-F0F2F914DE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clrChange>
                  <a:clrFrom>
                    <a:srgbClr val="F48024"/>
                  </a:clrFrom>
                  <a:clrTo>
                    <a:srgbClr val="F48024">
                      <a:alpha val="0"/>
                    </a:srgbClr>
                  </a:clrTo>
                </a:clrChange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colorTemperature colorTemp="15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20476" y="1355409"/>
                <a:ext cx="360000" cy="360000"/>
              </a:xfrm>
              <a:prstGeom prst="rect">
                <a:avLst/>
              </a:prstGeom>
            </p:spPr>
          </p:pic>
        </p:grp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BFF2BBB-B33E-5D56-6FE8-F097EB75B3C1}"/>
                </a:ext>
              </a:extLst>
            </p:cNvPr>
            <p:cNvSpPr txBox="1"/>
            <p:nvPr/>
          </p:nvSpPr>
          <p:spPr>
            <a:xfrm>
              <a:off x="7548656" y="2184426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?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356E7D10-6AB1-96E4-35C9-89EF18AC4A2B}"/>
                </a:ext>
              </a:extLst>
            </p:cNvPr>
            <p:cNvSpPr txBox="1"/>
            <p:nvPr/>
          </p:nvSpPr>
          <p:spPr>
            <a:xfrm>
              <a:off x="8939998" y="3513233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D32C33B0-B723-0C9F-8598-C5167F3B2414}"/>
                </a:ext>
              </a:extLst>
            </p:cNvPr>
            <p:cNvSpPr txBox="1"/>
            <p:nvPr/>
          </p:nvSpPr>
          <p:spPr>
            <a:xfrm rot="10800000">
              <a:off x="9117583" y="2112010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DCC6E7C9-2AEA-4957-7510-4145051DB842}"/>
                </a:ext>
              </a:extLst>
            </p:cNvPr>
            <p:cNvSpPr txBox="1"/>
            <p:nvPr/>
          </p:nvSpPr>
          <p:spPr>
            <a:xfrm flipH="1">
              <a:off x="8573099" y="2075204"/>
              <a:ext cx="2018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?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4759E107-F713-98FA-8FF5-520099598A07}"/>
                </a:ext>
              </a:extLst>
            </p:cNvPr>
            <p:cNvSpPr txBox="1"/>
            <p:nvPr/>
          </p:nvSpPr>
          <p:spPr>
            <a:xfrm rot="10800000">
              <a:off x="8387122" y="3837085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?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D5A4068B-0F5B-7870-446E-825D088CD4FD}"/>
                </a:ext>
              </a:extLst>
            </p:cNvPr>
            <p:cNvSpPr txBox="1"/>
            <p:nvPr/>
          </p:nvSpPr>
          <p:spPr>
            <a:xfrm>
              <a:off x="8175812" y="3168112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chemeClr val="accent6">
                      <a:lumMod val="75000"/>
                    </a:schemeClr>
                  </a:solidFill>
                </a:rPr>
                <a:t>?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28FEBEF-0CA5-7515-0074-71A189030F4F}"/>
                </a:ext>
              </a:extLst>
            </p:cNvPr>
            <p:cNvSpPr txBox="1"/>
            <p:nvPr/>
          </p:nvSpPr>
          <p:spPr>
            <a:xfrm rot="10800000">
              <a:off x="7679131" y="3513233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rgbClr val="0070C0"/>
                  </a:solidFill>
                </a:rPr>
                <a:t>?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8F156E88-0EF6-41DD-8CB6-9946F096D5A3}"/>
                </a:ext>
              </a:extLst>
            </p:cNvPr>
            <p:cNvSpPr txBox="1"/>
            <p:nvPr/>
          </p:nvSpPr>
          <p:spPr>
            <a:xfrm rot="10800000">
              <a:off x="8274052" y="206972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chemeClr val="accent6">
                      <a:lumMod val="75000"/>
                    </a:schemeClr>
                  </a:solidFill>
                </a:rPr>
                <a:t>?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1B023E3E-D1BA-9B29-32EA-1BA9CD051299}"/>
                </a:ext>
              </a:extLst>
            </p:cNvPr>
            <p:cNvSpPr txBox="1"/>
            <p:nvPr/>
          </p:nvSpPr>
          <p:spPr>
            <a:xfrm rot="10800000">
              <a:off x="8690586" y="3097249"/>
              <a:ext cx="3048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9015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1231</Words>
  <Application>Microsoft Office PowerPoint</Application>
  <PresentationFormat>Breitbild</PresentationFormat>
  <Paragraphs>164</Paragraphs>
  <Slides>12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Slack-Lato</vt:lpstr>
      <vt:lpstr>Söhne</vt:lpstr>
      <vt:lpstr>var(--jp-code-font-family)</vt:lpstr>
      <vt:lpstr>Office</vt:lpstr>
      <vt:lpstr>BOOKING INsights </vt:lpstr>
      <vt:lpstr>Setting Up The Stage:</vt:lpstr>
      <vt:lpstr>HOSPITALITY in the FOCUS - IDEATION</vt:lpstr>
      <vt:lpstr>HOSPITALITY through Insights - DATA</vt:lpstr>
      <vt:lpstr>Business Case:</vt:lpstr>
      <vt:lpstr>Hypothesis:</vt:lpstr>
      <vt:lpstr>Different Guest Types Identifyed </vt:lpstr>
      <vt:lpstr>Average Daily Rate (ADR) By Guest</vt:lpstr>
      <vt:lpstr>No of Special Requests By Guest</vt:lpstr>
      <vt:lpstr>Room Preferences By Guest</vt:lpstr>
      <vt:lpstr>Meal choices By Guest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Goehrig</dc:creator>
  <cp:lastModifiedBy>Andreas Goehrig</cp:lastModifiedBy>
  <cp:revision>117</cp:revision>
  <dcterms:created xsi:type="dcterms:W3CDTF">2024-03-05T07:12:02Z</dcterms:created>
  <dcterms:modified xsi:type="dcterms:W3CDTF">2024-03-08T11:58:55Z</dcterms:modified>
</cp:coreProperties>
</file>

<file path=docProps/thumbnail.jpeg>
</file>